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0" r:id="rId3"/>
    <p:sldId id="261" r:id="rId4"/>
    <p:sldId id="262" r:id="rId5"/>
    <p:sldId id="263" r:id="rId6"/>
    <p:sldId id="264" r:id="rId7"/>
    <p:sldId id="265" r:id="rId8"/>
    <p:sldId id="257" r:id="rId9"/>
    <p:sldId id="258" r:id="rId10"/>
    <p:sldId id="259"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ontserrat" charset="-18"/>
      <p:regular r:id="rId20"/>
      <p:bold r:id="rId21"/>
      <p:italic r:id="rId22"/>
      <p:boldItalic r:id="rId23"/>
    </p:embeddedFont>
    <p:embeddedFont>
      <p:font typeface="Lato" charset="-18"/>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20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f3c403f34e8101b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f3c403f34e8101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d41f8415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7d41f841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7d41f8415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7d41f841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f70c29b76c3712b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f70c29b76c3712b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f70c29b76c3712b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f70c29b76c3712b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f70c29b76c3712b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f70c29b76c3712b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f70c29b76c3712b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f70c29b76c3712b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23347787c08839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23347787c08839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347787c08839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347787c08839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23347787c08839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23347787c08839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23347787c08839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23347787c08839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23347787c08839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23347787c08839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23347787c08839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23347787c08839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f3c403f34e8101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f3c403f34e8101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f3c403f34e8101b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f3c403f34e8101b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Losy policjantów podczas II Wojny Światowej </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3"/>
          <p:cNvSpPr txBox="1">
            <a:spLocks noGrp="1"/>
          </p:cNvSpPr>
          <p:nvPr>
            <p:ph type="body" idx="1"/>
          </p:nvPr>
        </p:nvSpPr>
        <p:spPr>
          <a:xfrm>
            <a:off x="387900" y="771300"/>
            <a:ext cx="8368200" cy="570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1800" b="1">
                <a:solidFill>
                  <a:srgbClr val="000000"/>
                </a:solidFill>
                <a:highlight>
                  <a:srgbClr val="FFFFFF"/>
                </a:highlight>
                <a:latin typeface="Arial"/>
                <a:ea typeface="Arial"/>
                <a:cs typeface="Arial"/>
                <a:sym typeface="Arial"/>
              </a:rPr>
              <a:t>Trudno jest określić bilans strat PP w 1939 r. Liczbę zamordowanych i poległych w walkach szacuje się obecnie na około 2,5 – 3 tys. Największa grupa, bo blisko 12 tys. dostała się do sowieckiej niewoli, z czego prawie 6 tys. przebywających w obozie w Ostaszkowie zostało zamordowanych. Odmienna była sytuacja około 10 tys. funkcjonariuszy PP, którzy pozostali na terenach zajętych przez Niemców. Stanęli oni, przed trudną decyzją służby w polskich organach policyjnych (tzw. Policja Granatowa) działających w Generalnym Gubernatorstwie, będących częścią składową niemieckiej służby bezpieczeństwa. Ponadto około 2000 funkcjonariuszy policji znalazło schronienie na Litwie i Łotwie. Nieliczni tylko przedostali się później z terenów Rumunii i Węgier do Francji i Anglii, jednak w wielu przypadkach nie mieli oni szansy powrotu do ojczyzny</a:t>
            </a:r>
            <a:endParaRPr sz="1800" b="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OSTASZKÓW</a:t>
            </a:r>
            <a:endParaRPr/>
          </a:p>
        </p:txBody>
      </p:sp>
      <p:sp>
        <p:nvSpPr>
          <p:cNvPr id="199" name="Google Shape;199;p24"/>
          <p:cNvSpPr txBox="1">
            <a:spLocks noGrp="1"/>
          </p:cNvSpPr>
          <p:nvPr>
            <p:ph type="body" idx="1"/>
          </p:nvPr>
        </p:nvSpPr>
        <p:spPr>
          <a:xfrm>
            <a:off x="1052550" y="11161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Obóz znajdował się na obejmującej niespełna 5 hektarów powierzchni wyspie Seliger, która jest odległa od Ostaszkowa około 10 km.</a:t>
            </a:r>
            <a:br>
              <a:rPr lang="pl"/>
            </a:br>
            <a:r>
              <a:rPr lang="pl"/>
              <a:t/>
            </a:r>
            <a:br>
              <a:rPr lang="pl"/>
            </a:br>
            <a:r>
              <a:rPr lang="pl"/>
              <a:t>Obóz ostaszkowski był bardzo dobrze strzeżony. Położony na wyspie otoczony murem klasztornym, został dodatkowo ogrodzony drewnianym płotem o długości 580 m i wysokości 2,5 m, z drutem kolczastym na 0,5 m ponad to ogrodzenie i liczącymi 1 859 m długości zasiekami z drutu kolczastego. Postawiono również 7 wieżyczek strażniczych i zainstalowano 8 reflektorów. Wokół obozu utworzono strefę zakazaną o szerokości 150-250 m. Przy  bramie wjazdowej służbę pełniła straż z psami kontrolująca wchodzące i wychodzące osoby jak również transport.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a:t>Według raportu komendanta obozu w Ostaszkowie – majora Pawła Borisowca z 25 maja 1940 roku w okresie istnienia obozu (od września 1939 do maja 1940 roku) w obowie przebywało łącznie 15 991 więźniów: 9 413 żołnierzy Wojska Polskiego oraz 6578 innych osób.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Granatowa policja – potoczna nazwa Polskiej Policji Generalnego Gubernatorstwa (z niem. Polnische Polizei im Generalgouvernement). Była to policja komunalna finansowana przez samorządy, podporządkowana lokalnym komendantom niemieckiej policji porządkowej - Ordnungspolizei; najwyższym szczeblem struktury Policji Polskiej było stanowisko komendanta miejskiego lub powiatowego. Nazwa policji pochodzi od granatowego koloru noszonych mundurów. Analogiczne policje istniały we wszystkich okupowanych krajach oprócz ZSRR.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Formalnie została powołana w dniu 17 grudnia 1939 roku na podstawie rozporządzenia Hansa Franka, Generalnego Gubernatora, na terenie Generalnego Gubernatorstwa. Pod groźbą kary śmierci powoływało ono do roku służby przedwojennych policjantów. Źródłem pierwszych uzupełnień stali się policjanci wysiedleni z ziem wcielonych do Rzeszy. Przez cały okres okupacji większość granatowych policjantów rekrutowała się z przedwojennych policjantów polskich.</a:t>
            </a:r>
            <a:br>
              <a:rPr lang="pl"/>
            </a:br>
            <a:r>
              <a:rPr lang="pl"/>
              <a:t/>
            </a:r>
            <a:br>
              <a:rPr lang="pl"/>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a:t>Stan osobowy</a:t>
            </a:r>
            <a:br>
              <a:rPr lang="pl"/>
            </a:br>
            <a:r>
              <a:rPr lang="pl"/>
              <a:t/>
            </a:r>
            <a:br>
              <a:rPr lang="pl"/>
            </a:br>
            <a:r>
              <a:rPr lang="pl"/>
              <a:t>Liczebność Policji Polskiej (Posterunkowych/oficerów):</a:t>
            </a:r>
            <a:br>
              <a:rPr lang="pl"/>
            </a:br>
            <a:r>
              <a:rPr lang="pl"/>
              <a:t>Styczeń 1940 : 8.630/175</a:t>
            </a:r>
            <a:br>
              <a:rPr lang="pl"/>
            </a:br>
            <a:r>
              <a:rPr lang="pl"/>
              <a:t>Grudzień 1940: 10.289/201</a:t>
            </a:r>
            <a:br>
              <a:rPr lang="pl"/>
            </a:br>
            <a:r>
              <a:rPr lang="pl"/>
              <a:t>Kwiecień 1942: 11.291/209</a:t>
            </a:r>
            <a:br>
              <a:rPr lang="pl"/>
            </a:br>
            <a:r>
              <a:rPr lang="pl"/>
              <a:t>Styczeń 1943: łącznie około 12.000</a:t>
            </a:r>
            <a:br>
              <a:rPr lang="pl"/>
            </a:br>
            <a:r>
              <a:rPr lang="pl"/>
              <a:t>Maj 1944: łącznie około 12.500</a:t>
            </a:r>
            <a:br>
              <a:rPr lang="pl"/>
            </a:br>
            <a:r>
              <a:rPr lang="pl"/>
              <a:t>Liczebność Policji Kryminalnej (funkcjonariuszy łącznie):</a:t>
            </a:r>
            <a:br>
              <a:rPr lang="pl"/>
            </a:br>
            <a:r>
              <a:rPr lang="pl"/>
              <a:t>Marzec 1940: 1173</a:t>
            </a:r>
            <a:br>
              <a:rPr lang="pl"/>
            </a:br>
            <a:r>
              <a:rPr lang="pl"/>
              <a:t>Lipiec 1940: 1302</a:t>
            </a:r>
            <a:br>
              <a:rPr lang="pl"/>
            </a:br>
            <a:r>
              <a:rPr lang="pl"/>
              <a:t>Grudzień 1942: 1790</a:t>
            </a:r>
            <a:br>
              <a:rPr lang="pl"/>
            </a:br>
            <a:r>
              <a:rPr lang="pl"/>
              <a:t>Maj 1944: 2800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43157" y="1714550"/>
            <a:ext cx="1540043" cy="914100"/>
          </a:xfrm>
        </p:spPr>
        <p:txBody>
          <a:bodyPr/>
          <a:lstStyle/>
          <a:p>
            <a:r>
              <a:rPr lang="pl-PL" dirty="0" smtClean="0"/>
              <a:t>KONIEC</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Ostaszków</a:t>
            </a:r>
            <a:endParaRPr/>
          </a:p>
        </p:txBody>
      </p:sp>
      <p:sp>
        <p:nvSpPr>
          <p:cNvPr id="159" name="Google Shape;159;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17"/>
          <p:cNvPicPr preferRelativeResize="0"/>
          <p:nvPr/>
        </p:nvPicPr>
        <p:blipFill>
          <a:blip r:embed="rId3">
            <a:alphaModFix/>
          </a:blip>
          <a:stretch>
            <a:fillRect/>
          </a:stretch>
        </p:blipFill>
        <p:spPr>
          <a:xfrm>
            <a:off x="270800" y="1307850"/>
            <a:ext cx="8602400" cy="382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8"/>
          <p:cNvPicPr preferRelativeResize="0"/>
          <p:nvPr/>
        </p:nvPicPr>
        <p:blipFill>
          <a:blip r:embed="rId3">
            <a:alphaModFix/>
          </a:blip>
          <a:stretch>
            <a:fillRect/>
          </a:stretch>
        </p:blipFill>
        <p:spPr>
          <a:xfrm>
            <a:off x="152400" y="152400"/>
            <a:ext cx="8626096"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9"/>
          <p:cNvPicPr preferRelativeResize="0"/>
          <p:nvPr/>
        </p:nvPicPr>
        <p:blipFill>
          <a:blip r:embed="rId3">
            <a:alphaModFix/>
          </a:blip>
          <a:stretch>
            <a:fillRect/>
          </a:stretch>
        </p:blipFill>
        <p:spPr>
          <a:xfrm>
            <a:off x="152400" y="152400"/>
            <a:ext cx="8626096"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Twer(Kalinin)</a:t>
            </a:r>
            <a:endParaRPr/>
          </a:p>
        </p:txBody>
      </p:sp>
      <p:sp>
        <p:nvSpPr>
          <p:cNvPr id="176" name="Google Shape;176;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7" name="Google Shape;177;p20"/>
          <p:cNvPicPr preferRelativeResize="0"/>
          <p:nvPr/>
        </p:nvPicPr>
        <p:blipFill>
          <a:blip r:embed="rId3">
            <a:alphaModFix/>
          </a:blip>
          <a:stretch>
            <a:fillRect/>
          </a:stretch>
        </p:blipFill>
        <p:spPr>
          <a:xfrm>
            <a:off x="513613" y="1567550"/>
            <a:ext cx="8116784" cy="2911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1"/>
          <p:cNvPicPr preferRelativeResize="0"/>
          <p:nvPr/>
        </p:nvPicPr>
        <p:blipFill>
          <a:blip r:embed="rId3">
            <a:alphaModFix/>
          </a:blip>
          <a:stretch>
            <a:fillRect/>
          </a:stretch>
        </p:blipFill>
        <p:spPr>
          <a:xfrm>
            <a:off x="152400" y="152400"/>
            <a:ext cx="8626096"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152400" y="152400"/>
            <a:ext cx="8626096"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Miednoje</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2" name="Google Shape;142;p14"/>
          <p:cNvPicPr preferRelativeResize="0"/>
          <p:nvPr/>
        </p:nvPicPr>
        <p:blipFill rotWithShape="1">
          <a:blip r:embed="rId3">
            <a:alphaModFix/>
          </a:blip>
          <a:srcRect l="-15990" t="-36036" r="-25772" b="-5727"/>
          <a:stretch/>
        </p:blipFill>
        <p:spPr>
          <a:xfrm>
            <a:off x="459263" y="-199231"/>
            <a:ext cx="9144000" cy="51292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5"/>
          <p:cNvPicPr preferRelativeResize="0"/>
          <p:nvPr/>
        </p:nvPicPr>
        <p:blipFill>
          <a:blip r:embed="rId3">
            <a:alphaModFix/>
          </a:blip>
          <a:stretch>
            <a:fillRect/>
          </a:stretch>
        </p:blipFill>
        <p:spPr>
          <a:xfrm>
            <a:off x="152400" y="152400"/>
            <a:ext cx="8626096" cy="4838701"/>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Pokaz na ekranie (16:9)</PresentationFormat>
  <Paragraphs>12</Paragraphs>
  <Slides>17</Slides>
  <Notes>16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Montserrat</vt:lpstr>
      <vt:lpstr>Lato</vt:lpstr>
      <vt:lpstr>Focus</vt:lpstr>
      <vt:lpstr>Losy policjantów podczas II Wojny Światowej </vt:lpstr>
      <vt:lpstr>Ostaszków</vt:lpstr>
      <vt:lpstr>Slajd 3</vt:lpstr>
      <vt:lpstr>Slajd 4</vt:lpstr>
      <vt:lpstr>Twer(Kalinin)</vt:lpstr>
      <vt:lpstr>Slajd 6</vt:lpstr>
      <vt:lpstr>Slajd 7</vt:lpstr>
      <vt:lpstr>Miednoje</vt:lpstr>
      <vt:lpstr>Slajd 9</vt:lpstr>
      <vt:lpstr>Slajd 10</vt:lpstr>
      <vt:lpstr>Slajd 11</vt:lpstr>
      <vt:lpstr>OSTASZKÓW</vt:lpstr>
      <vt:lpstr>Slajd 13</vt:lpstr>
      <vt:lpstr>Slajd 14</vt:lpstr>
      <vt:lpstr>Slajd 15</vt:lpstr>
      <vt:lpstr>Slajd 16</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Losy policjantów podczas II Wojny Światowej </dc:title>
  <cp:lastModifiedBy>User</cp:lastModifiedBy>
  <cp:revision>1</cp:revision>
  <dcterms:modified xsi:type="dcterms:W3CDTF">2019-04-11T19:42:25Z</dcterms:modified>
</cp:coreProperties>
</file>