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2" autoAdjust="0"/>
  </p:normalViewPr>
  <p:slideViewPr>
    <p:cSldViewPr>
      <p:cViewPr>
        <p:scale>
          <a:sx n="81" d="100"/>
          <a:sy n="81" d="100"/>
        </p:scale>
        <p:origin x="-167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EA5754-4613-4E3B-9513-64730081424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3F3292-ABE0-4EF7-A34C-3A88FBE524D8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676456" cy="1219200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tx2">
                    <a:lumMod val="10000"/>
                  </a:schemeClr>
                </a:solidFill>
              </a:rPr>
              <a:t>Biografia Ś. P. Józefa </a:t>
            </a:r>
            <a:r>
              <a:rPr lang="pl-PL" sz="4000" dirty="0" err="1" smtClean="0">
                <a:solidFill>
                  <a:schemeClr val="tx2">
                    <a:lumMod val="10000"/>
                  </a:schemeClr>
                </a:solidFill>
              </a:rPr>
              <a:t>Jadacha</a:t>
            </a:r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b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sz="4000" dirty="0">
                <a:solidFill>
                  <a:schemeClr val="tx2">
                    <a:lumMod val="10000"/>
                  </a:schemeClr>
                </a:solidFill>
              </a:rPr>
              <a:t>próby upamiętnienia Bohatera</a:t>
            </a:r>
            <a:br>
              <a:rPr lang="pl-PL" sz="40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pl-PL" sz="4000" dirty="0">
                <a:solidFill>
                  <a:schemeClr val="tx2">
                    <a:lumMod val="10000"/>
                  </a:schemeClr>
                </a:solidFill>
              </a:rPr>
              <a:t>klasy policyjnej II </a:t>
            </a:r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  <a:t>LO</a:t>
            </a:r>
            <a:b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  <a:t>imienia</a:t>
            </a:r>
            <a:r>
              <a:rPr lang="pl-PL" sz="40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pl-PL" sz="40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pl-PL" sz="4000" dirty="0">
                <a:solidFill>
                  <a:schemeClr val="tx2">
                    <a:lumMod val="10000"/>
                  </a:schemeClr>
                </a:solidFill>
              </a:rPr>
              <a:t>Królowej Jadwigi</a:t>
            </a:r>
            <a:br>
              <a:rPr lang="pl-PL" sz="40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pl-PL" sz="4000" dirty="0">
                <a:solidFill>
                  <a:schemeClr val="tx2">
                    <a:lumMod val="10000"/>
                  </a:schemeClr>
                </a:solidFill>
              </a:rPr>
              <a:t>w Toruniu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66772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Józef Jadach, jak większość jego kolegów, trafił do obozu w Ostaszkowie, gdzie </a:t>
            </a:r>
            <a:r>
              <a:rPr lang="pl-PL" sz="4400" dirty="0" smtClean="0"/>
              <a:t>wśród polskich jeńców </a:t>
            </a:r>
            <a:r>
              <a:rPr lang="pl-PL" sz="4400" dirty="0"/>
              <a:t>największą </a:t>
            </a:r>
            <a:r>
              <a:rPr lang="pl-PL" sz="4400" dirty="0" smtClean="0"/>
              <a:t> grupę </a:t>
            </a:r>
            <a:r>
              <a:rPr lang="pl-PL" sz="4400" dirty="0"/>
              <a:t>stanowili policjanci, strażnicy więzienni oraz funkcjonariusze straży granicznej. Początkowo pracowali przy budowie nasypu łączącego wyspę </a:t>
            </a:r>
            <a:r>
              <a:rPr lang="pl-PL" sz="4400" dirty="0" err="1"/>
              <a:t>Stołbnyj</a:t>
            </a:r>
            <a:r>
              <a:rPr lang="pl-PL" sz="4400" dirty="0"/>
              <a:t> z brzegiem jeziora </a:t>
            </a:r>
            <a:r>
              <a:rPr lang="pl-PL" sz="4400" dirty="0" err="1"/>
              <a:t>Selgier</a:t>
            </a:r>
            <a:r>
              <a:rPr lang="pl-PL" sz="4400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61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4536504"/>
          </a:xfrm>
        </p:spPr>
        <p:txBody>
          <a:bodyPr>
            <a:normAutofit fontScale="90000"/>
          </a:bodyPr>
          <a:lstStyle/>
          <a:p>
            <a:r>
              <a:rPr lang="pl-PL" dirty="0"/>
              <a:t>Jeńcy z Kozielska byli mordowani w Katyniu i Smoleńsku, oficerowie ze Starobielska byli zabijani w Charkowie, </a:t>
            </a:r>
            <a:r>
              <a:rPr lang="pl-PL" dirty="0" smtClean="0"/>
              <a:t>    z </a:t>
            </a:r>
            <a:r>
              <a:rPr lang="pl-PL" dirty="0"/>
              <a:t>obozu w Ostaszkowie zginęli w Twerze – pochowani zostali w </a:t>
            </a:r>
            <a:r>
              <a:rPr lang="pl-PL" dirty="0" err="1"/>
              <a:t>Miednoje</a:t>
            </a:r>
            <a:r>
              <a:rPr lang="pl-PL" dirty="0"/>
              <a:t>. Inne masowe groby </a:t>
            </a:r>
            <a:r>
              <a:rPr lang="pl-PL" dirty="0" smtClean="0"/>
              <a:t>znajdują się  </a:t>
            </a:r>
            <a:r>
              <a:rPr lang="pl-PL" dirty="0"/>
              <a:t>w </a:t>
            </a:r>
            <a:r>
              <a:rPr lang="pl-PL" dirty="0" err="1"/>
              <a:t>Kuropatach</a:t>
            </a:r>
            <a:r>
              <a:rPr lang="pl-PL" dirty="0"/>
              <a:t> pod Mińskiem oraz w </a:t>
            </a:r>
            <a:r>
              <a:rPr lang="pl-PL" dirty="0" err="1"/>
              <a:t>Bykowni</a:t>
            </a:r>
            <a:r>
              <a:rPr lang="pl-PL" dirty="0"/>
              <a:t> pod Kijowem.</a:t>
            </a:r>
          </a:p>
        </p:txBody>
      </p:sp>
    </p:spTree>
    <p:extLst>
      <p:ext uri="{BB962C8B-B14F-4D97-AF65-F5344CB8AC3E}">
        <p14:creationId xmlns:p14="http://schemas.microsoft.com/office/powerpoint/2010/main" val="255842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Józef Jadach, jak większość jego kolegów, trafił do obozu w </a:t>
            </a:r>
            <a:r>
              <a:rPr lang="pl-PL" sz="3600" dirty="0" smtClean="0"/>
              <a:t>Ostaszkowie. </a:t>
            </a:r>
            <a:r>
              <a:rPr lang="pl-PL" sz="3600" dirty="0" smtClean="0"/>
              <a:t>Wiosną więźniowie  z Ostaszkowa zostali przewiezieni do </a:t>
            </a:r>
            <a:r>
              <a:rPr lang="pl-PL" sz="3600" dirty="0" smtClean="0"/>
              <a:t>Kalinina </a:t>
            </a:r>
            <a:r>
              <a:rPr lang="pl-PL" sz="3600" dirty="0" smtClean="0"/>
              <a:t>(obecnie Twer), gdzie oprawcy z sowieckich  służb bezpieczeństwa – NKWD (Główny </a:t>
            </a:r>
            <a:r>
              <a:rPr lang="pl-PL" sz="3600" dirty="0" smtClean="0"/>
              <a:t>Zarząd </a:t>
            </a:r>
            <a:r>
              <a:rPr lang="pl-PL" sz="3600" dirty="0"/>
              <a:t>B</a:t>
            </a:r>
            <a:r>
              <a:rPr lang="pl-PL" sz="3600" dirty="0" smtClean="0"/>
              <a:t>ezpieczeństwa </a:t>
            </a:r>
            <a:r>
              <a:rPr lang="pl-PL" sz="3600" dirty="0" smtClean="0"/>
              <a:t>Państwowego </a:t>
            </a:r>
            <a:r>
              <a:rPr lang="pl-PL" sz="3600" dirty="0" smtClean="0"/>
              <a:t>Ludowego </a:t>
            </a:r>
            <a:r>
              <a:rPr lang="pl-PL" sz="3600" dirty="0"/>
              <a:t>K</a:t>
            </a:r>
            <a:r>
              <a:rPr lang="pl-PL" sz="3600" dirty="0" smtClean="0"/>
              <a:t>omisariatu  </a:t>
            </a:r>
            <a:r>
              <a:rPr lang="pl-PL" sz="3600" dirty="0" smtClean="0"/>
              <a:t>Spraw </a:t>
            </a:r>
            <a:r>
              <a:rPr lang="pl-PL" sz="3600" dirty="0" smtClean="0"/>
              <a:t>Wewnętrznych </a:t>
            </a:r>
            <a:r>
              <a:rPr lang="pl-PL" sz="3600" dirty="0" smtClean="0"/>
              <a:t>ZSRR) mordowali ich, strzelając z pistoletu w tył głowy.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7692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229600" cy="1219200"/>
          </a:xfrm>
        </p:spPr>
        <p:txBody>
          <a:bodyPr>
            <a:noAutofit/>
          </a:bodyPr>
          <a:lstStyle/>
          <a:p>
            <a:r>
              <a:rPr lang="pl-PL" sz="2800" dirty="0" smtClean="0"/>
              <a:t>   Zbrodnia </a:t>
            </a:r>
            <a:r>
              <a:rPr lang="pl-PL" sz="2800" dirty="0" smtClean="0"/>
              <a:t>katyńska stała się jawną w kwietniu 1990 r. Podczas spotkania w </a:t>
            </a:r>
            <a:r>
              <a:rPr lang="pl-PL" sz="2800" dirty="0"/>
              <a:t>M</a:t>
            </a:r>
            <a:r>
              <a:rPr lang="pl-PL" sz="2800" dirty="0" smtClean="0"/>
              <a:t>oskwie </a:t>
            </a:r>
            <a:r>
              <a:rPr lang="pl-PL" sz="2800" dirty="0" smtClean="0"/>
              <a:t>Michaił Gorbaczow przekazał polskiemu prezydentowi Wojciechowi Jaruzelskiemu zbiór dokumentów z archiwum tajnej </a:t>
            </a:r>
            <a:r>
              <a:rPr lang="pl-PL" sz="2800" dirty="0" smtClean="0"/>
              <a:t>policji. Zawierały one listy </a:t>
            </a:r>
            <a:r>
              <a:rPr lang="pl-PL" sz="2800" dirty="0" smtClean="0"/>
              <a:t>obywateli polskich zamordowanych w </a:t>
            </a:r>
            <a:r>
              <a:rPr lang="pl-PL" sz="2800" dirty="0" smtClean="0"/>
              <a:t>K</a:t>
            </a:r>
            <a:r>
              <a:rPr lang="pl-PL" sz="2800" dirty="0" smtClean="0"/>
              <a:t>atyniu i innych miejscach straceń. </a:t>
            </a:r>
            <a:r>
              <a:rPr lang="pl-PL" sz="2800" dirty="0" smtClean="0"/>
              <a:t>Rodzina Jadachów dopiero w latach dziewięćdziesiątych za pośrednictwem Międzynarodowej </a:t>
            </a:r>
            <a:r>
              <a:rPr lang="pl-PL" sz="2800" dirty="0" smtClean="0"/>
              <a:t>O</a:t>
            </a:r>
            <a:r>
              <a:rPr lang="pl-PL" sz="2800" dirty="0" smtClean="0"/>
              <a:t>rganizacji  Czerwonego Krzyża dowiedziała </a:t>
            </a:r>
            <a:r>
              <a:rPr lang="pl-PL" sz="2800" dirty="0" smtClean="0"/>
              <a:t>się o miejscu śmierci oraz pochówku Bohatera. Syn, Zbigniew podjął próby ustalenia bezpośrednich oprawców ojca. Byli wśród </a:t>
            </a:r>
            <a:r>
              <a:rPr lang="pl-PL" sz="2800" dirty="0" smtClean="0"/>
              <a:t>nich: por</a:t>
            </a:r>
            <a:r>
              <a:rPr lang="pl-PL" sz="2800" dirty="0" smtClean="0"/>
              <a:t>. NKWD </a:t>
            </a:r>
            <a:r>
              <a:rPr lang="pl-PL" sz="2800" dirty="0" err="1" smtClean="0"/>
              <a:t>Timofiej</a:t>
            </a:r>
            <a:r>
              <a:rPr lang="pl-PL" sz="2800" dirty="0" smtClean="0"/>
              <a:t> </a:t>
            </a:r>
            <a:r>
              <a:rPr lang="pl-PL" sz="2800" dirty="0" err="1" smtClean="0"/>
              <a:t>Kaczin</a:t>
            </a:r>
            <a:r>
              <a:rPr lang="pl-PL" sz="2800" dirty="0" smtClean="0"/>
              <a:t> i Michaił </a:t>
            </a:r>
            <a:r>
              <a:rPr lang="pl-PL" sz="2800" dirty="0" err="1" smtClean="0"/>
              <a:t>Kozachołski</a:t>
            </a:r>
            <a:r>
              <a:rPr lang="pl-PL" sz="2800" dirty="0" smtClean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7583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219200"/>
          </a:xfrm>
        </p:spPr>
        <p:txBody>
          <a:bodyPr>
            <a:noAutofit/>
          </a:bodyPr>
          <a:lstStyle/>
          <a:p>
            <a:r>
              <a:rPr lang="pl-PL" sz="3200" dirty="0" smtClean="0"/>
              <a:t>W wyniku działań podjętych przez bliskich  Józefa </a:t>
            </a:r>
            <a:r>
              <a:rPr lang="pl-PL" sz="3200" dirty="0" err="1" smtClean="0"/>
              <a:t>Jadacha</a:t>
            </a:r>
            <a:r>
              <a:rPr lang="pl-PL" sz="3200" dirty="0" smtClean="0"/>
              <a:t>, Stowarzyszenie „POGOŃ” wraz z Zespołem Szkół </a:t>
            </a:r>
            <a:r>
              <a:rPr lang="pl-PL" sz="3200" smtClean="0"/>
              <a:t>Nr </a:t>
            </a:r>
            <a:r>
              <a:rPr lang="pl-PL" sz="3200"/>
              <a:t>I</a:t>
            </a:r>
            <a:r>
              <a:rPr lang="pl-PL" sz="3200" smtClean="0"/>
              <a:t> </a:t>
            </a:r>
            <a:r>
              <a:rPr lang="pl-PL" sz="3200" dirty="0" smtClean="0"/>
              <a:t>w Nowej Dębie oraz Stowarzyszeniem „Rodzina Policyjna 1939” z Rzeszowa w ramach programu „Katyń… ocalić od zapomnienia”, mającym na celu przywrócenie godnej pamięci żołnierzy i policjantów pochodzących z terenu Miasta i gminy Nowa Dęba udało się upublicznić postać tego Bohatera. </a:t>
            </a:r>
            <a:r>
              <a:rPr lang="pl-PL" sz="3200" dirty="0" smtClean="0"/>
              <a:t>Prezydent Polski, </a:t>
            </a:r>
            <a:r>
              <a:rPr lang="pl-PL" sz="3200" dirty="0" smtClean="0"/>
              <a:t>Lech Kaczyński, mianował pośmiertnie starszego posterunkowego PP Józefa </a:t>
            </a:r>
            <a:r>
              <a:rPr lang="pl-PL" sz="3200" dirty="0" err="1" smtClean="0"/>
              <a:t>Jadacha</a:t>
            </a:r>
            <a:r>
              <a:rPr lang="pl-PL" sz="3200" dirty="0" smtClean="0"/>
              <a:t> na stopień aspiranta.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68039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743200" cy="393382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5589240"/>
            <a:ext cx="5554960" cy="1044352"/>
          </a:xfrm>
        </p:spPr>
        <p:txBody>
          <a:bodyPr>
            <a:noAutofit/>
          </a:bodyPr>
          <a:lstStyle/>
          <a:p>
            <a:r>
              <a:rPr lang="pl-PL" sz="2800" dirty="0" smtClean="0"/>
              <a:t>Józef Jadach, urodził się 24 października 1908 roku w </a:t>
            </a:r>
            <a:r>
              <a:rPr lang="pl-PL" sz="2800" dirty="0"/>
              <a:t>J</a:t>
            </a:r>
            <a:r>
              <a:rPr lang="pl-PL" sz="2800" dirty="0" smtClean="0"/>
              <a:t>adachach, w powiecie tarnobrzeskim w województwie lwowskim. Ojciec Walenty nie był zadowolony z wyboru  przez syna policyjnej drogi życia. Przestrzegał Józefa, że to profesja wiążąca się  z wyrzeczeniami, bardzo ryzykowna. W przekazach rodu Jadachów krąży </a:t>
            </a:r>
            <a:r>
              <a:rPr lang="pl-PL" sz="2800" dirty="0" smtClean="0"/>
              <a:t>taka </a:t>
            </a:r>
            <a:r>
              <a:rPr lang="pl-PL" sz="2800" dirty="0" smtClean="0"/>
              <a:t>opowieść. </a:t>
            </a:r>
            <a:r>
              <a:rPr lang="pl-PL" sz="2800" dirty="0" smtClean="0"/>
              <a:t>Walenty </a:t>
            </a:r>
            <a:r>
              <a:rPr lang="pl-PL" sz="2800" dirty="0" smtClean="0"/>
              <a:t>miał powiedzieć synowi, że decydując się na pracę w wojsku albo policji godzi się na to, iż może zginąć w tajemniczych dla rodziny okolicznościach…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503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4680520" cy="297851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219200"/>
          </a:xfrm>
        </p:spPr>
        <p:txBody>
          <a:bodyPr>
            <a:noAutofit/>
          </a:bodyPr>
          <a:lstStyle/>
          <a:p>
            <a:r>
              <a:rPr lang="pl-PL" sz="2800" dirty="0" smtClean="0"/>
              <a:t>Z zachowanych przez siostrę aspiranta </a:t>
            </a:r>
            <a:r>
              <a:rPr lang="pl-PL" sz="2800" dirty="0" err="1" smtClean="0"/>
              <a:t>Jadacha</a:t>
            </a:r>
            <a:r>
              <a:rPr lang="pl-PL" sz="2800" dirty="0" smtClean="0"/>
              <a:t>, Anielę Oczkowską, jak i dalszą rodzinę dokumentów wynika, że Józef Jadach w okresie od 15 września 1930 r. do 14 marca 1931 r. był słuchaczem Szkoły Podoficerskiej we Lwowie, którą ukończył z wynikiem dobrym. W latach 1938-1939 służył w jednostce Policji Państwowej na stanowisku związanym z ochroną Wojewody Pomorskiego w Toruniu.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766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229600" cy="2160240"/>
          </a:xfrm>
        </p:spPr>
        <p:txBody>
          <a:bodyPr>
            <a:noAutofit/>
          </a:bodyPr>
          <a:lstStyle/>
          <a:p>
            <a:r>
              <a:rPr lang="pl-PL" sz="2800" dirty="0" smtClean="0"/>
              <a:t>Do ochrony najważniejszych osób w państwie trafiały osoby poddane szczególnej selekcji, wykazujące się inteligencją oraz sprawnością fizyczną. W 1938 r. zawarł związek małżeński z Józefą </a:t>
            </a:r>
            <a:r>
              <a:rPr lang="pl-PL" sz="2800" dirty="0" err="1" smtClean="0"/>
              <a:t>Więch</a:t>
            </a:r>
            <a:r>
              <a:rPr lang="pl-PL" sz="2800" dirty="0" smtClean="0"/>
              <a:t>. Ze związku tego pochodził jedyny syn, Zbigniew. Nie miał okazji przeżyć długiego okresu swojego życia z tatą, ale wspominał ojca ze szczególnym sentymentem. W rozmowach podkreślał słowa swojej mamy, opisującej ojca jako człowieka odważnego i oddanego służbie dla Ojczyzny.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178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Bohater w  przedwojennym Toruniu.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2060848"/>
            <a:ext cx="2057400" cy="3958952"/>
          </a:xfrm>
        </p:spPr>
        <p:txBody>
          <a:bodyPr/>
          <a:lstStyle/>
          <a:p>
            <a:r>
              <a:rPr lang="pl-PL" b="1" dirty="0" smtClean="0"/>
              <a:t>To  toruńska Starówka, okolice Dworu Artusa.</a:t>
            </a:r>
            <a:endParaRPr lang="pl-P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12370"/>
          <a:stretch>
            <a:fillRect/>
          </a:stretch>
        </p:blipFill>
        <p:spPr bwMode="auto">
          <a:xfrm>
            <a:off x="467544" y="404664"/>
            <a:ext cx="619268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4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3024336" cy="388843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5157192"/>
            <a:ext cx="5472608" cy="1219200"/>
          </a:xfrm>
        </p:spPr>
        <p:txBody>
          <a:bodyPr>
            <a:noAutofit/>
          </a:bodyPr>
          <a:lstStyle/>
          <a:p>
            <a:r>
              <a:rPr lang="pl-PL" sz="2400" dirty="0" smtClean="0"/>
              <a:t>Józef Jadach, jak  i cała policja miasta Torunia  we  wrześniu 1939 r. </a:t>
            </a:r>
            <a:r>
              <a:rPr lang="pl-PL" sz="2400" dirty="0" smtClean="0"/>
              <a:t>dostał </a:t>
            </a:r>
            <a:r>
              <a:rPr lang="pl-PL" sz="2400" dirty="0" smtClean="0"/>
              <a:t>rozkaz ewakuacji w kierunku południowo-wschodnim ku granicy z Węgrami i Rumunią. Miejscem tymczasowej dyslokacji miała być miejscowość Gostynin.  Przed wyjazdem  Józef  otrzymał zgodę od swojego przełożonego na możliwość pożegnania się   z żoną. Prosiła go, aby nie opuszczał domu. Starszy posterunkowy </a:t>
            </a:r>
            <a:r>
              <a:rPr lang="pl-PL" sz="2400" dirty="0" smtClean="0"/>
              <a:t>,Józef </a:t>
            </a:r>
            <a:r>
              <a:rPr lang="pl-PL" sz="2400" dirty="0" smtClean="0"/>
              <a:t>Jadach </a:t>
            </a:r>
            <a:r>
              <a:rPr lang="pl-PL" sz="2400" dirty="0" smtClean="0"/>
              <a:t>,z </a:t>
            </a:r>
            <a:r>
              <a:rPr lang="pl-PL" sz="2400" dirty="0" smtClean="0"/>
              <a:t>pełną powagą przedwojennego patrioty miał wypowiedzieć słowa , które  do  dziś tkwią  w pamięci rodziny  „</a:t>
            </a:r>
            <a:r>
              <a:rPr lang="pl-PL" sz="2400" i="1" dirty="0" smtClean="0"/>
              <a:t>Przysięgałem, że będę bronił Ojczyzny i muszę tej przysięgi dochować”. 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41041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8280920" cy="36004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219200"/>
          </a:xfrm>
        </p:spPr>
        <p:txBody>
          <a:bodyPr>
            <a:noAutofit/>
          </a:bodyPr>
          <a:lstStyle/>
          <a:p>
            <a:r>
              <a:rPr lang="pl-PL" sz="2800" dirty="0" smtClean="0"/>
              <a:t>Niestety, próba przedostania się za granicę dla Józefa jak i wielu funkcjonariuszy policji zakończyła się niepowodzeniem. Józef Jadach i 12 tysięcy polskich policjantów trafiło do sowieckiej niewoli. Do aresztowania doszło jesienią 1939 roku. Wszyscy polscy jeńcy zostali poddani natychmiastowej selekcji.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285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219200"/>
          </a:xfrm>
        </p:spPr>
        <p:txBody>
          <a:bodyPr>
            <a:noAutofit/>
          </a:bodyPr>
          <a:lstStyle/>
          <a:p>
            <a:r>
              <a:rPr lang="pl-PL" sz="3600" dirty="0" smtClean="0"/>
              <a:t>Oficerowie wojska, policjanci, żołnierze żandarmerii, żołnierze Korpusu Ochrony  Pogranicza (KOP), funkcjonariusze  służby więziennej i szczególnie aktywni przed wojną  inteligenci zostali zamknięci  w więzieniach  i obozach w  europejskiej części ZSRR. </a:t>
            </a:r>
            <a:r>
              <a:rPr lang="pl-PL" sz="3600" dirty="0" smtClean="0"/>
              <a:t>Pozostałych </a:t>
            </a:r>
            <a:r>
              <a:rPr lang="pl-PL" sz="3600" dirty="0" smtClean="0"/>
              <a:t>jeńców  skierowano do pracy przymusowej w łagrach (sowieckich obozach pracy) i innych miejscach odosobnienia 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2535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14855"/>
            <a:ext cx="8136904" cy="414298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219200"/>
          </a:xfrm>
        </p:spPr>
        <p:txBody>
          <a:bodyPr>
            <a:noAutofit/>
          </a:bodyPr>
          <a:lstStyle/>
          <a:p>
            <a:r>
              <a:rPr lang="pl-PL" sz="2800" dirty="0" smtClean="0"/>
              <a:t>5 marca 1940 r. Biuro Polityczne KC WKP zadecydowało o rozstrzelaniu 21,8 </a:t>
            </a:r>
            <a:r>
              <a:rPr lang="pl-PL" sz="2800" dirty="0" smtClean="0"/>
              <a:t>tysięcy </a:t>
            </a:r>
            <a:r>
              <a:rPr lang="pl-PL" sz="2800" dirty="0" smtClean="0"/>
              <a:t>polskich jeńców, wśród których było blisko 6 </a:t>
            </a:r>
            <a:r>
              <a:rPr lang="pl-PL" sz="2800" dirty="0" smtClean="0"/>
              <a:t>tysięcy </a:t>
            </a:r>
            <a:r>
              <a:rPr lang="pl-PL" sz="2800" dirty="0" smtClean="0"/>
              <a:t>policjantów. Przewidzianych do zamordowania rozlokowano w trzech obozach :  Kozielsku, Ostaszkowie i Starobielsku.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800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</TotalTime>
  <Words>785</Words>
  <Application>Microsoft Office PowerPoint</Application>
  <PresentationFormat>Pokaz na ekranie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Papier</vt:lpstr>
      <vt:lpstr>Biografia Ś. P. Józefa Jadacha,  próby upamiętnienia Bohatera klasy policyjnej II LO imienia Królowej Jadwigi w Toruniu</vt:lpstr>
      <vt:lpstr>Józef Jadach, urodził się 24 października 1908 roku w Jadachach, w powiecie tarnobrzeskim w województwie lwowskim. Ojciec Walenty nie był zadowolony z wyboru  przez syna policyjnej drogi życia. Przestrzegał Józefa, że to profesja wiążąca się  z wyrzeczeniami, bardzo ryzykowna. W przekazach rodu Jadachów krąży taka opowieść. Walenty miał powiedzieć synowi, że decydując się na pracę w wojsku albo policji godzi się na to, iż może zginąć w tajemniczych dla rodziny okolicznościach…</vt:lpstr>
      <vt:lpstr>Z zachowanych przez siostrę aspiranta Jadacha, Anielę Oczkowską, jak i dalszą rodzinę dokumentów wynika, że Józef Jadach w okresie od 15 września 1930 r. do 14 marca 1931 r. był słuchaczem Szkoły Podoficerskiej we Lwowie, którą ukończył z wynikiem dobrym. W latach 1938-1939 służył w jednostce Policji Państwowej na stanowisku związanym z ochroną Wojewody Pomorskiego w Toruniu.</vt:lpstr>
      <vt:lpstr>Do ochrony najważniejszych osób w państwie trafiały osoby poddane szczególnej selekcji, wykazujące się inteligencją oraz sprawnością fizyczną. W 1938 r. zawarł związek małżeński z Józefą Więch. Ze związku tego pochodził jedyny syn, Zbigniew. Nie miał okazji przeżyć długiego okresu swojego życia z tatą, ale wspominał ojca ze szczególnym sentymentem. W rozmowach podkreślał słowa swojej mamy, opisującej ojca jako człowieka odważnego i oddanego służbie dla Ojczyzny.</vt:lpstr>
      <vt:lpstr>Nasz Bohater w  przedwojennym Toruniu.</vt:lpstr>
      <vt:lpstr>Józef Jadach, jak  i cała policja miasta Torunia  we  wrześniu 1939 r. dostał rozkaz ewakuacji w kierunku południowo-wschodnim ku granicy z Węgrami i Rumunią. Miejscem tymczasowej dyslokacji miała być miejscowość Gostynin.  Przed wyjazdem  Józef  otrzymał zgodę od swojego przełożonego na możliwość pożegnania się   z żoną. Prosiła go, aby nie opuszczał domu. Starszy posterunkowy ,Józef Jadach ,z pełną powagą przedwojennego patrioty miał wypowiedzieć słowa , które  do  dziś tkwią  w pamięci rodziny  „Przysięgałem, że będę bronił Ojczyzny i muszę tej przysięgi dochować”. </vt:lpstr>
      <vt:lpstr>Niestety, próba przedostania się za granicę dla Józefa jak i wielu funkcjonariuszy policji zakończyła się niepowodzeniem. Józef Jadach i 12 tysięcy polskich policjantów trafiło do sowieckiej niewoli. Do aresztowania doszło jesienią 1939 roku. Wszyscy polscy jeńcy zostali poddani natychmiastowej selekcji.</vt:lpstr>
      <vt:lpstr>Oficerowie wojska, policjanci, żołnierze żandarmerii, żołnierze Korpusu Ochrony  Pogranicza (KOP), funkcjonariusze  służby więziennej i szczególnie aktywni przed wojną  inteligenci zostali zamknięci  w więzieniach  i obozach w  europejskiej części ZSRR. Pozostałych jeńców  skierowano do pracy przymusowej w łagrach (sowieckich obozach pracy) i innych miejscach odosobnienia .</vt:lpstr>
      <vt:lpstr>5 marca 1940 r. Biuro Polityczne KC WKP zadecydowało o rozstrzelaniu 21,8 tysięcy polskich jeńców, wśród których było blisko 6 tysięcy policjantów. Przewidzianych do zamordowania rozlokowano w trzech obozach :  Kozielsku, Ostaszkowie i Starobielsku. </vt:lpstr>
      <vt:lpstr>Józef Jadach, jak większość jego kolegów, trafił do obozu w Ostaszkowie, gdzie wśród polskich jeńców największą  grupę stanowili policjanci, strażnicy więzienni oraz funkcjonariusze straży granicznej. Początkowo pracowali przy budowie nasypu łączącego wyspę Stołbnyj z brzegiem jeziora Selgier.</vt:lpstr>
      <vt:lpstr>Jeńcy z Kozielska byli mordowani w Katyniu i Smoleńsku, oficerowie ze Starobielska byli zabijani w Charkowie,     z obozu w Ostaszkowie zginęli w Twerze – pochowani zostali w Miednoje. Inne masowe groby znajdują się  w Kuropatach pod Mińskiem oraz w Bykowni pod Kijowem.</vt:lpstr>
      <vt:lpstr>Józef Jadach, jak większość jego kolegów, trafił do obozu w Ostaszkowie. Wiosną więźniowie  z Ostaszkowa zostali przewiezieni do Kalinina (obecnie Twer), gdzie oprawcy z sowieckich  służb bezpieczeństwa – NKWD (Główny Zarząd Bezpieczeństwa Państwowego Ludowego Komisariatu  Spraw Wewnętrznych ZSRR) mordowali ich, strzelając z pistoletu w tył głowy.</vt:lpstr>
      <vt:lpstr>   Zbrodnia katyńska stała się jawną w kwietniu 1990 r. Podczas spotkania w Moskwie Michaił Gorbaczow przekazał polskiemu prezydentowi Wojciechowi Jaruzelskiemu zbiór dokumentów z archiwum tajnej policji. Zawierały one listy obywateli polskich zamordowanych w Katyniu i innych miejscach straceń. Rodzina Jadachów dopiero w latach dziewięćdziesiątych za pośrednictwem Międzynarodowej Organizacji  Czerwonego Krzyża dowiedziała się o miejscu śmierci oraz pochówku Bohatera. Syn, Zbigniew podjął próby ustalenia bezpośrednich oprawców ojca. Byli wśród nich: por. NKWD Timofiej Kaczin i Michaił Kozachołski </vt:lpstr>
      <vt:lpstr>W wyniku działań podjętych przez bliskich  Józefa Jadacha, Stowarzyszenie „POGOŃ” wraz z Zespołem Szkół Nr I w Nowej Dębie oraz Stowarzyszeniem „Rodzina Policyjna 1939” z Rzeszowa w ramach programu „Katyń… ocalić od zapomnienia”, mającym na celu przywrócenie godnej pamięci żołnierzy i policjantów pochodzących z terenu Miasta i gminy Nowa Dęba udało się upublicznić postać tego Bohatera. Prezydent Polski, Lech Kaczyński, mianował pośmiertnie starszego posterunkowego PP Józefa Jadacha na stopień aspiranta.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Parker</dc:creator>
  <cp:lastModifiedBy>snipershit@wp.pl</cp:lastModifiedBy>
  <cp:revision>22</cp:revision>
  <dcterms:created xsi:type="dcterms:W3CDTF">2018-03-19T20:06:48Z</dcterms:created>
  <dcterms:modified xsi:type="dcterms:W3CDTF">2018-04-11T06:25:27Z</dcterms:modified>
</cp:coreProperties>
</file>