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1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822924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57200" y="3912120"/>
            <a:ext cx="822924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FFFFFF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158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4240" y="1523880"/>
            <a:ext cx="40158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57200" y="3912120"/>
            <a:ext cx="40158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674240" y="3912120"/>
            <a:ext cx="40158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FFFFFF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26496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3239640" y="1523880"/>
            <a:ext cx="26496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6022080" y="1523880"/>
            <a:ext cx="26496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457200" y="3912120"/>
            <a:ext cx="26496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>
            <a:off x="3239640" y="3912120"/>
            <a:ext cx="26496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body"/>
          </p:nvPr>
        </p:nvSpPr>
        <p:spPr>
          <a:xfrm>
            <a:off x="6022080" y="3912120"/>
            <a:ext cx="26496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FFFFFF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457200" y="1523880"/>
            <a:ext cx="8229240" cy="4571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8229240" cy="457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FFFFFF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15800" cy="457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523880"/>
            <a:ext cx="4015800" cy="457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FFFFFF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FFFFFF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457200" y="152280"/>
            <a:ext cx="8229240" cy="5651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158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523880"/>
            <a:ext cx="4015800" cy="457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57200" y="3912120"/>
            <a:ext cx="40158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FFFFFF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57200" y="1523880"/>
            <a:ext cx="8229240" cy="4571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15800" cy="457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523880"/>
            <a:ext cx="40158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3912120"/>
            <a:ext cx="40158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FFFFFF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158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523880"/>
            <a:ext cx="40158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57200" y="3912120"/>
            <a:ext cx="822924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FFFFFF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822924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57200" y="3912120"/>
            <a:ext cx="822924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FFFFFF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158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4240" y="1523880"/>
            <a:ext cx="40158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457200" y="3912120"/>
            <a:ext cx="40158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4674240" y="3912120"/>
            <a:ext cx="40158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FFFFFF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26496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3239640" y="1523880"/>
            <a:ext cx="26496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6022080" y="1523880"/>
            <a:ext cx="26496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457200" y="3912120"/>
            <a:ext cx="26496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body"/>
          </p:nvPr>
        </p:nvSpPr>
        <p:spPr>
          <a:xfrm>
            <a:off x="3239640" y="3912120"/>
            <a:ext cx="26496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 type="body"/>
          </p:nvPr>
        </p:nvSpPr>
        <p:spPr>
          <a:xfrm>
            <a:off x="6022080" y="3912120"/>
            <a:ext cx="26496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FFFFFF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8229240" cy="457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FFFFFF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15800" cy="457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523880"/>
            <a:ext cx="4015800" cy="457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FFFFFF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FFFFFF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57200" y="152280"/>
            <a:ext cx="8229240" cy="5651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158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523880"/>
            <a:ext cx="4015800" cy="457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57200" y="3912120"/>
            <a:ext cx="40158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FFFFFF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15800" cy="457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523880"/>
            <a:ext cx="40158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674240" y="3912120"/>
            <a:ext cx="40158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FFFFFF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-PL" sz="18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158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4240" y="1523880"/>
            <a:ext cx="40158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57200" y="3912120"/>
            <a:ext cx="822924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600" b="0" strike="noStrike" spc="-1">
              <a:solidFill>
                <a:srgbClr val="FFFFFF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1433880"/>
            <a:ext cx="8305560" cy="19807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pl-PL" sz="4800" b="0" strike="noStrike" spc="-97">
                <a:solidFill>
                  <a:srgbClr val="DBDBDB"/>
                </a:solidFill>
                <a:latin typeface="Constantia"/>
              </a:rPr>
              <a:t>Kliknij, aby edytować styl</a:t>
            </a:r>
            <a:endParaRPr lang="pl-PL" sz="48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9" name="Line 2"/>
          <p:cNvSpPr/>
          <p:nvPr/>
        </p:nvSpPr>
        <p:spPr>
          <a:xfrm>
            <a:off x="1463400" y="3549960"/>
            <a:ext cx="2971800" cy="1440"/>
          </a:xfrm>
          <a:prstGeom prst="line">
            <a:avLst/>
          </a:prstGeom>
          <a:ln w="9360">
            <a:solidFill>
              <a:schemeClr val="bg2">
                <a:tint val="2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Line 3"/>
          <p:cNvSpPr/>
          <p:nvPr/>
        </p:nvSpPr>
        <p:spPr>
          <a:xfrm>
            <a:off x="4708440" y="3549960"/>
            <a:ext cx="2971800" cy="1440"/>
          </a:xfrm>
          <a:prstGeom prst="line">
            <a:avLst/>
          </a:prstGeom>
          <a:ln w="9360">
            <a:solidFill>
              <a:schemeClr val="bg2">
                <a:tint val="2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4540320" y="3526200"/>
            <a:ext cx="45360" cy="45360"/>
          </a:xfrm>
          <a:prstGeom prst="ellipse">
            <a:avLst/>
          </a:prstGeom>
          <a:ln>
            <a:round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4" name="PlaceHolder 5"/>
          <p:cNvSpPr>
            <a:spLocks noGrp="1"/>
          </p:cNvSpPr>
          <p:nvPr>
            <p:ph type="dt"/>
          </p:nvPr>
        </p:nvSpPr>
        <p:spPr>
          <a:xfrm>
            <a:off x="5791320" y="6203520"/>
            <a:ext cx="2590560" cy="3837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fld id="{7BCEE109-A775-42AB-8384-B788E9DBA652}" type="datetime">
              <a:rPr lang="pl-PL" sz="1200" b="0" strike="noStrike" spc="-1">
                <a:solidFill>
                  <a:srgbClr val="DDE9EC"/>
                </a:solidFill>
                <a:latin typeface="Constantia"/>
              </a:rPr>
              <a:pPr>
                <a:lnSpc>
                  <a:spcPct val="100000"/>
                </a:lnSpc>
              </a:pPr>
              <a:t>2019-05-05</a:t>
            </a:fld>
            <a:endParaRPr lang="pl-PL" sz="1200" b="0" strike="noStrike" spc="-1"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sldNum"/>
          </p:nvPr>
        </p:nvSpPr>
        <p:spPr>
          <a:xfrm>
            <a:off x="8410680" y="6181560"/>
            <a:ext cx="609120" cy="456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fld id="{C39449F5-692E-4FB2-8765-930B13D38B73}" type="slidenum">
              <a:rPr lang="pl-PL" sz="1600" b="0" strike="noStrike" spc="-1">
                <a:solidFill>
                  <a:srgbClr val="DDE9EC"/>
                </a:solidFill>
                <a:latin typeface="Constantia"/>
              </a:rPr>
              <a:pPr algn="ctr">
                <a:lnSpc>
                  <a:spcPct val="100000"/>
                </a:lnSpc>
              </a:pPr>
              <a:t>‹#›</a:t>
            </a:fld>
            <a:endParaRPr lang="pl-PL" sz="1600" b="0" strike="noStrike" spc="-1"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ftr"/>
          </p:nvPr>
        </p:nvSpPr>
        <p:spPr>
          <a:xfrm>
            <a:off x="2133720" y="6203520"/>
            <a:ext cx="3580920" cy="3837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endParaRPr lang="pl-PL" sz="2400" b="0" strike="noStrike" spc="-1">
              <a:latin typeface="Times New Roman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600" b="0" strike="noStrike" spc="-1">
                <a:solidFill>
                  <a:srgbClr val="FFFFFF"/>
                </a:solidFill>
                <a:latin typeface="Constantia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100" b="0" strike="noStrike" spc="-1">
                <a:solidFill>
                  <a:srgbClr val="FFFFFF"/>
                </a:solidFill>
                <a:latin typeface="Constantia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900" b="0" strike="noStrike" spc="-1">
                <a:solidFill>
                  <a:srgbClr val="FFFFFF"/>
                </a:solidFill>
                <a:latin typeface="Constantia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600" b="0" strike="noStrike" spc="-1">
                <a:solidFill>
                  <a:srgbClr val="FFFFFF"/>
                </a:solidFill>
                <a:latin typeface="Constantia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FFFFFF"/>
                </a:solidFill>
                <a:latin typeface="Constantia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FFFFFF"/>
                </a:solidFill>
                <a:latin typeface="Constantia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FFFFFF"/>
                </a:solidFill>
                <a:latin typeface="Constantia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body"/>
          </p:nvPr>
        </p:nvSpPr>
        <p:spPr>
          <a:xfrm>
            <a:off x="457200" y="1523880"/>
            <a:ext cx="8229240" cy="457164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9FB8CD"/>
              </a:buClr>
              <a:buSzPct val="85000"/>
              <a:buFont typeface="Wingdings 2" charset="2"/>
              <a:buChar char=""/>
            </a:pPr>
            <a:r>
              <a:rPr lang="pl-PL" sz="2600" b="0" strike="noStrike" spc="-1">
                <a:solidFill>
                  <a:srgbClr val="FFFFFF"/>
                </a:solidFill>
                <a:latin typeface="Constantia"/>
              </a:rPr>
              <a:t>Kliknij, aby edytować style wzorca tekstu</a:t>
            </a:r>
          </a:p>
          <a:p>
            <a:pPr marL="640080" lvl="1" indent="-273960">
              <a:lnSpc>
                <a:spcPct val="100000"/>
              </a:lnSpc>
              <a:spcBef>
                <a:spcPts val="300"/>
              </a:spcBef>
              <a:buClr>
                <a:srgbClr val="8CA2B4"/>
              </a:buClr>
              <a:buSzPct val="85000"/>
              <a:buFont typeface="Wingdings 2" charset="2"/>
              <a:buChar char=""/>
            </a:pPr>
            <a:r>
              <a:rPr lang="pl-PL" sz="2400" b="0" strike="noStrike" spc="-1">
                <a:solidFill>
                  <a:srgbClr val="DDE9EC"/>
                </a:solidFill>
                <a:latin typeface="Constantia"/>
              </a:rPr>
              <a:t>Drugi poziom</a:t>
            </a:r>
            <a:endParaRPr lang="pl-PL" sz="2400" b="0" strike="noStrike" spc="-1">
              <a:solidFill>
                <a:srgbClr val="FFFFFF"/>
              </a:solidFill>
              <a:latin typeface="Constantia"/>
            </a:endParaRPr>
          </a:p>
          <a:p>
            <a:pPr marL="1005840" lvl="2" indent="-228240">
              <a:lnSpc>
                <a:spcPct val="100000"/>
              </a:lnSpc>
              <a:spcBef>
                <a:spcPts val="300"/>
              </a:spcBef>
              <a:buClr>
                <a:srgbClr val="758897"/>
              </a:buClr>
              <a:buSzPct val="85000"/>
              <a:buFont typeface="Wingdings 2" charset="2"/>
              <a:buChar char=""/>
            </a:pPr>
            <a:r>
              <a:rPr lang="pl-PL" sz="2100" b="0" strike="noStrike" spc="-1">
                <a:solidFill>
                  <a:srgbClr val="FFFFFF"/>
                </a:solidFill>
                <a:latin typeface="Constantia"/>
              </a:rPr>
              <a:t>Trzeci poziom</a:t>
            </a:r>
          </a:p>
          <a:p>
            <a:pPr marL="1280160" lvl="3" indent="-228240">
              <a:lnSpc>
                <a:spcPct val="100000"/>
              </a:lnSpc>
              <a:spcBef>
                <a:spcPts val="300"/>
              </a:spcBef>
              <a:buClr>
                <a:srgbClr val="8CA2B4"/>
              </a:buClr>
              <a:buSzPct val="85000"/>
              <a:buFont typeface="Wingdings 2" charset="2"/>
              <a:buChar char=""/>
            </a:pPr>
            <a:r>
              <a:rPr lang="pl-PL" sz="1900" b="0" strike="noStrike" spc="-1">
                <a:solidFill>
                  <a:srgbClr val="FFFFFF"/>
                </a:solidFill>
                <a:latin typeface="Constantia"/>
              </a:rPr>
              <a:t>Czwarty poziom</a:t>
            </a:r>
          </a:p>
          <a:p>
            <a:pPr marL="1554480" lvl="4" indent="-228240">
              <a:lnSpc>
                <a:spcPct val="100000"/>
              </a:lnSpc>
              <a:spcBef>
                <a:spcPts val="340"/>
              </a:spcBef>
              <a:buClr>
                <a:srgbClr val="8CA2B4"/>
              </a:buClr>
              <a:buSzPct val="85000"/>
              <a:buFont typeface="Wingdings 2" charset="2"/>
              <a:buChar char=""/>
            </a:pPr>
            <a:r>
              <a:rPr lang="pl-PL" sz="1600" b="0" strike="noStrike" spc="-1">
                <a:solidFill>
                  <a:srgbClr val="FFFFFF"/>
                </a:solidFill>
                <a:latin typeface="Constantia"/>
              </a:rPr>
              <a:t>Piąty poziom</a:t>
            </a:r>
          </a:p>
        </p:txBody>
      </p:sp>
      <p:sp>
        <p:nvSpPr>
          <p:cNvPr id="45" name="PlaceHolder 2"/>
          <p:cNvSpPr>
            <a:spLocks noGrp="1"/>
          </p:cNvSpPr>
          <p:nvPr>
            <p:ph type="dt"/>
          </p:nvPr>
        </p:nvSpPr>
        <p:spPr>
          <a:xfrm>
            <a:off x="5791320" y="6203520"/>
            <a:ext cx="2590560" cy="3837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fld id="{D22E70D6-B68C-4702-B8F1-A00E08F0385E}" type="datetime">
              <a:rPr lang="pl-PL" sz="1200" b="0" strike="noStrike" spc="-1">
                <a:solidFill>
                  <a:srgbClr val="DDE9EC"/>
                </a:solidFill>
                <a:latin typeface="Constantia"/>
              </a:rPr>
              <a:pPr>
                <a:lnSpc>
                  <a:spcPct val="100000"/>
                </a:lnSpc>
              </a:pPr>
              <a:t>2019-05-05</a:t>
            </a:fld>
            <a:endParaRPr lang="pl-PL" sz="1200" b="0" strike="noStrike" spc="-1">
              <a:latin typeface="Times New Roman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sldNum"/>
          </p:nvPr>
        </p:nvSpPr>
        <p:spPr>
          <a:xfrm>
            <a:off x="8410680" y="6181560"/>
            <a:ext cx="609120" cy="456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fld id="{63FE1D42-3A72-454E-B794-0FF03363B88D}" type="slidenum">
              <a:rPr lang="pl-PL" sz="1600" b="0" strike="noStrike" spc="-1">
                <a:solidFill>
                  <a:srgbClr val="DDE9EC"/>
                </a:solidFill>
                <a:latin typeface="Constantia"/>
              </a:rPr>
              <a:pPr algn="ctr">
                <a:lnSpc>
                  <a:spcPct val="100000"/>
                </a:lnSpc>
              </a:pPr>
              <a:t>‹#›</a:t>
            </a:fld>
            <a:endParaRPr lang="pl-PL" sz="1600" b="0" strike="noStrike" spc="-1">
              <a:latin typeface="Times New Roman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ftr"/>
          </p:nvPr>
        </p:nvSpPr>
        <p:spPr>
          <a:xfrm>
            <a:off x="2133720" y="6203520"/>
            <a:ext cx="3580920" cy="3837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endParaRPr lang="pl-PL" sz="2400" b="0" strike="noStrike" spc="-1">
              <a:latin typeface="Times New Roman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 b="0" strike="noStrike" spc="-97">
                <a:solidFill>
                  <a:srgbClr val="DBDBDB"/>
                </a:solidFill>
                <a:latin typeface="Constantia"/>
              </a:rPr>
              <a:t>Kliknij, aby edytować styl</a:t>
            </a:r>
            <a:endParaRPr lang="pl-PL" sz="4200" b="0" strike="noStrike" spc="-1">
              <a:solidFill>
                <a:srgbClr val="FFFFFF"/>
              </a:solidFill>
              <a:latin typeface="Constanti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357120" y="571320"/>
            <a:ext cx="8305560" cy="1980720"/>
          </a:xfrm>
          <a:prstGeom prst="rect">
            <a:avLst/>
          </a:prstGeom>
          <a:noFill/>
          <a:ln w="6480">
            <a:noFill/>
          </a:ln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pl-PL" sz="6000" b="0" strike="noStrike" spc="-97">
                <a:solidFill>
                  <a:srgbClr val="DBDBDB"/>
                </a:solidFill>
                <a:latin typeface="Constantia"/>
              </a:rPr>
              <a:t>Franciszek Borzych </a:t>
            </a:r>
            <a:endParaRPr lang="pl-PL" sz="6000" b="0" strike="noStrike" spc="-1">
              <a:solidFill>
                <a:srgbClr val="FFFFFF"/>
              </a:solidFill>
              <a:latin typeface="Constantia"/>
            </a:endParaRPr>
          </a:p>
        </p:txBody>
      </p:sp>
      <p:pic>
        <p:nvPicPr>
          <p:cNvPr id="86" name="Picture 2"/>
          <p:cNvPicPr/>
          <p:nvPr/>
        </p:nvPicPr>
        <p:blipFill>
          <a:blip r:embed="rId2" cstate="print"/>
          <a:stretch/>
        </p:blipFill>
        <p:spPr>
          <a:xfrm>
            <a:off x="2928960" y="2736000"/>
            <a:ext cx="3168000" cy="3975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323640" y="362160"/>
            <a:ext cx="8496720" cy="1794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480" algn="just">
              <a:lnSpc>
                <a:spcPct val="115000"/>
              </a:lnSpc>
              <a:spcAft>
                <a:spcPts val="1001"/>
              </a:spcAft>
            </a:pPr>
            <a:r>
              <a:rPr lang="pl-PL" sz="1800" b="0" strike="noStrike" spc="-1">
                <a:solidFill>
                  <a:srgbClr val="FFFFFF"/>
                </a:solidFill>
                <a:latin typeface="Arial"/>
                <a:ea typeface="Calibri"/>
              </a:rPr>
              <a:t>Miejscami pamięci narodowej są obiekty takie jak cmentarze, groby oraz różnego rodzaju budowle jak i przedmioty, które są wyrazem upamiętnienia wydarzeń czy postaci odgrywającej ważną rolę w tworzeniu narodu.</a:t>
            </a:r>
            <a:endParaRPr lang="pl-PL" sz="1800" b="0" strike="noStrike" spc="-1">
              <a:latin typeface="Arial"/>
            </a:endParaRPr>
          </a:p>
          <a:p>
            <a:pPr algn="just">
              <a:lnSpc>
                <a:spcPct val="115000"/>
              </a:lnSpc>
              <a:spcAft>
                <a:spcPts val="1001"/>
              </a:spcAft>
            </a:pPr>
            <a:r>
              <a:rPr lang="pl-PL" sz="1800" b="0" strike="noStrike" spc="-1">
                <a:solidFill>
                  <a:srgbClr val="FFFFFF"/>
                </a:solidFill>
                <a:latin typeface="Arial"/>
                <a:ea typeface="Calibri"/>
              </a:rPr>
              <a:t>Miejscami, które upamiętniają wybraną przez nas postać Franciszka Borzycha są przedstawione niżej obiekty.</a:t>
            </a:r>
            <a:endParaRPr lang="pl-PL" sz="1800" b="0" strike="noStrike" spc="-1">
              <a:latin typeface="Arial"/>
            </a:endParaRPr>
          </a:p>
        </p:txBody>
      </p:sp>
      <p:pic>
        <p:nvPicPr>
          <p:cNvPr id="113" name="Obraz 112"/>
          <p:cNvPicPr/>
          <p:nvPr/>
        </p:nvPicPr>
        <p:blipFill>
          <a:blip r:embed="rId2" cstate="print"/>
          <a:stretch/>
        </p:blipFill>
        <p:spPr>
          <a:xfrm>
            <a:off x="1728000" y="2592000"/>
            <a:ext cx="5832000" cy="3888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214920" y="857160"/>
            <a:ext cx="8785800" cy="497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15000"/>
              </a:lnSpc>
              <a:spcAft>
                <a:spcPts val="1001"/>
              </a:spcAft>
            </a:pPr>
            <a:r>
              <a:rPr lang="pl-PL" sz="1800" b="0" strike="noStrike" spc="-1">
                <a:solidFill>
                  <a:srgbClr val="FFFFFF"/>
                </a:solidFill>
                <a:latin typeface="Arial"/>
                <a:ea typeface="Calibri"/>
              </a:rPr>
              <a:t>Miejscem, które swoją uwagę szczególnie zwraca w stronę powstańców wielkopolskich m.in. asp.Franciszka Borzycha jest miejscowość Mrocza. Tam właśnie wybrana przez nas postać żyła, walczyła wraz z powstańcami wielkopolskimi, tam też spoczywa jako zasłużony policjant i żołnierz.</a:t>
            </a:r>
            <a:endParaRPr lang="pl-PL" sz="1800" b="0" strike="noStrike" spc="-1">
              <a:latin typeface="Arial"/>
            </a:endParaRPr>
          </a:p>
          <a:p>
            <a:pPr algn="just">
              <a:lnSpc>
                <a:spcPct val="115000"/>
              </a:lnSpc>
              <a:spcAft>
                <a:spcPts val="1001"/>
              </a:spcAft>
            </a:pPr>
            <a:r>
              <a:rPr lang="pl-PL" sz="1800" b="0" strike="noStrike" spc="-1">
                <a:solidFill>
                  <a:srgbClr val="FFFFFF"/>
                </a:solidFill>
                <a:latin typeface="Arial"/>
                <a:ea typeface="Calibri"/>
              </a:rPr>
              <a:t>W Mroczy zostało utworzone Towarzystwo Pamięci Powstania Wielkopolskiego 1918/1919 które przyjęło za patrona ppor. Franciszka Borzycha.</a:t>
            </a:r>
            <a:endParaRPr lang="pl-PL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l-PL" sz="1800" b="0" strike="noStrike" spc="-1">
                <a:solidFill>
                  <a:srgbClr val="FFFFFF"/>
                </a:solidFill>
                <a:latin typeface="Arial"/>
                <a:ea typeface="Times New Roman"/>
              </a:rPr>
              <a:t>Pamięć o powstańcach wielkopolskich była bardzo żywa w Mroczy. Co roku od 1921 r. 5 stycznia, wieczorem w miejscu gdzie zginął pierwszy powstaniec o nazwisku Łabędzki odbywał się capstrzyk, przy czym uczestnicy nieśli palące pochodnie. Po tym uroczystym pochodzie przedstawicieli organizacji społecznych, przy dźwiękach orkiestry wojskowej odbywała się zabawa taneczna. </a:t>
            </a:r>
            <a:endParaRPr lang="pl-PL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l-PL" sz="1800" b="0" strike="noStrike" spc="-1">
                <a:solidFill>
                  <a:srgbClr val="FFFFFF"/>
                </a:solidFill>
                <a:latin typeface="Arial"/>
                <a:ea typeface="Times New Roman"/>
              </a:rPr>
              <a:t> </a:t>
            </a:r>
            <a:endParaRPr lang="pl-PL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l-PL" sz="1800" b="0" strike="noStrike" spc="-1">
                <a:solidFill>
                  <a:srgbClr val="FFFFFF"/>
                </a:solidFill>
                <a:latin typeface="Arial"/>
                <a:ea typeface="Times New Roman"/>
              </a:rPr>
              <a:t>Towarzystwo Pamięci Powstania Wielkopolskiego oraz mieszkańcy  Mroczy od 2008 r. kontynuując tradycję, w tym szczególnym dla Mroczy dniu tj. 5 stycznia organizują  uroczyste obchody kolejnych rocznic Powstania Wielkopolskiego w obecności władz samorządowych, młodzieży, oraz zaproszonych gości.</a:t>
            </a:r>
            <a:endParaRPr lang="pl-PL" sz="18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179640" y="548640"/>
            <a:ext cx="8496720" cy="103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480" algn="just">
              <a:lnSpc>
                <a:spcPct val="115000"/>
              </a:lnSpc>
              <a:spcAft>
                <a:spcPts val="1001"/>
              </a:spcAft>
            </a:pPr>
            <a:r>
              <a:rPr lang="pl-PL" sz="1800" b="0" strike="noStrike" spc="-1">
                <a:solidFill>
                  <a:srgbClr val="FFFFFF"/>
                </a:solidFill>
                <a:latin typeface="Arial"/>
                <a:ea typeface="Calibri"/>
              </a:rPr>
              <a:t>Badając losy Franciszka Borzycha odwiedziliśmy kolejne miejsce w którym zamieszkiwał wraz z rodziną w  Mroczy przy ulicy Kościuszki 4 znajduje się dawna kamienica rodziny Borzycha.</a:t>
            </a:r>
            <a:endParaRPr lang="pl-PL" sz="1800" b="0" strike="noStrike" spc="-1">
              <a:latin typeface="Arial"/>
            </a:endParaRPr>
          </a:p>
        </p:txBody>
      </p:sp>
      <p:pic>
        <p:nvPicPr>
          <p:cNvPr id="116" name="Obraz 7"/>
          <p:cNvPicPr/>
          <p:nvPr/>
        </p:nvPicPr>
        <p:blipFill>
          <a:blip r:embed="rId2" cstate="print"/>
          <a:stretch/>
        </p:blipFill>
        <p:spPr>
          <a:xfrm>
            <a:off x="1259640" y="1917000"/>
            <a:ext cx="6840360" cy="4561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143280" y="140040"/>
            <a:ext cx="8496720" cy="324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480" algn="just">
              <a:lnSpc>
                <a:spcPct val="115000"/>
              </a:lnSpc>
              <a:spcAft>
                <a:spcPts val="1001"/>
              </a:spcAft>
            </a:pPr>
            <a:r>
              <a:rPr lang="pl-PL" sz="1800" b="0" strike="noStrike" spc="-1">
                <a:solidFill>
                  <a:srgbClr val="FFFFFF"/>
                </a:solidFill>
                <a:latin typeface="Arial"/>
                <a:ea typeface="Calibri"/>
              </a:rPr>
              <a:t>Równie ważnym miejscem upamiętniającym Franciszka Borzycha jest pomnik znajdujący się na cmentarzu w Mroczy. Początkowo  zwłoki asp. Borzycha zostały pochowane we Włodzimierzu Wołyńskim w dniu 27.04.1924 r.  Natomiast później prochy bohaterskiego mroteckiego powstańca zostały ekshumowane i przewiezione w cynowej trumnie do Mroczy. Trumna najpierw spoczęła na katafalku w rodzinnym domu, gdzie odbyły się modły, a następnie w kościele pw. Św. Mikołaja w Mroczy. Po mszy, trumnę przeniesiono w uroczystej procesji na miejscowy cmentarz i pochowano. W dniu 20.09.1932r. Komitet Krzyża i Medalu Niepodległości przyznał pośmiertnie ppor. Borzychowi Krzyż Niepodległości. </a:t>
            </a:r>
            <a:endParaRPr lang="pl-PL" sz="1800" b="0" strike="noStrike" spc="-1">
              <a:latin typeface="Arial"/>
            </a:endParaRPr>
          </a:p>
        </p:txBody>
      </p:sp>
      <p:pic>
        <p:nvPicPr>
          <p:cNvPr id="118" name="Obraz 4"/>
          <p:cNvPicPr/>
          <p:nvPr/>
        </p:nvPicPr>
        <p:blipFill>
          <a:blip r:embed="rId2" cstate="print"/>
          <a:stretch/>
        </p:blipFill>
        <p:spPr>
          <a:xfrm>
            <a:off x="5148000" y="3429000"/>
            <a:ext cx="2736000" cy="3168000"/>
          </a:xfrm>
          <a:prstGeom prst="rect">
            <a:avLst/>
          </a:prstGeom>
          <a:ln>
            <a:noFill/>
          </a:ln>
        </p:spPr>
      </p:pic>
      <p:pic>
        <p:nvPicPr>
          <p:cNvPr id="119" name="Obraz 8"/>
          <p:cNvPicPr/>
          <p:nvPr/>
        </p:nvPicPr>
        <p:blipFill>
          <a:blip r:embed="rId3" cstate="print"/>
          <a:stretch/>
        </p:blipFill>
        <p:spPr>
          <a:xfrm>
            <a:off x="1123560" y="3429000"/>
            <a:ext cx="4104000" cy="316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539640" y="548640"/>
            <a:ext cx="777636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480" algn="just">
              <a:lnSpc>
                <a:spcPct val="100000"/>
              </a:lnSpc>
            </a:pPr>
            <a:r>
              <a:rPr lang="pl-PL" sz="1800" b="0" strike="noStrike" spc="-1">
                <a:solidFill>
                  <a:srgbClr val="FFFFFF"/>
                </a:solidFill>
                <a:latin typeface="Arial"/>
                <a:ea typeface="Times New Roman"/>
              </a:rPr>
              <a:t>W Mroczy znajduje się także Pamiątkowy Obelisk wraz z tablicą memoratywną ku czci Powstańców Wielkopolskich z Mroczy i okolic ufundowany z okazji 90. Rocznicy wybuchu Powstania Wielkopolskiego.</a:t>
            </a:r>
            <a:endParaRPr lang="pl-PL" sz="1800" b="0" strike="noStrike" spc="-1">
              <a:latin typeface="Arial"/>
            </a:endParaRPr>
          </a:p>
        </p:txBody>
      </p:sp>
      <p:pic>
        <p:nvPicPr>
          <p:cNvPr id="121" name="Obraz 7"/>
          <p:cNvPicPr/>
          <p:nvPr/>
        </p:nvPicPr>
        <p:blipFill>
          <a:blip r:embed="rId2" cstate="print"/>
          <a:stretch/>
        </p:blipFill>
        <p:spPr>
          <a:xfrm>
            <a:off x="1259640" y="1743840"/>
            <a:ext cx="6840360" cy="4565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Obraz 121"/>
          <p:cNvPicPr/>
          <p:nvPr/>
        </p:nvPicPr>
        <p:blipFill>
          <a:blip r:embed="rId2" cstate="print"/>
          <a:stretch/>
        </p:blipFill>
        <p:spPr>
          <a:xfrm>
            <a:off x="2520" y="0"/>
            <a:ext cx="9143640" cy="685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Obraz 122"/>
          <p:cNvPicPr/>
          <p:nvPr/>
        </p:nvPicPr>
        <p:blipFill>
          <a:blip r:embed="rId2" cstate="print"/>
          <a:stretch/>
        </p:blipFill>
        <p:spPr>
          <a:xfrm rot="21576000">
            <a:off x="1675440" y="236880"/>
            <a:ext cx="6091920" cy="4061520"/>
          </a:xfrm>
          <a:prstGeom prst="rect">
            <a:avLst/>
          </a:prstGeom>
          <a:ln>
            <a:noFill/>
          </a:ln>
        </p:spPr>
      </p:pic>
      <p:sp>
        <p:nvSpPr>
          <p:cNvPr id="124" name="TextShape 1"/>
          <p:cNvSpPr txBox="1"/>
          <p:nvPr/>
        </p:nvSpPr>
        <p:spPr>
          <a:xfrm>
            <a:off x="648000" y="4464000"/>
            <a:ext cx="7704000" cy="1370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/>
            <a:r>
              <a:rPr lang="pl-PL" sz="1800" b="0" strike="noStrike" spc="-1">
                <a:solidFill>
                  <a:srgbClr val="EEEEEE"/>
                </a:solidFill>
                <a:latin typeface="Arial"/>
              </a:rPr>
              <a:t>Na zdjęciu: </a:t>
            </a:r>
            <a:r>
              <a:rPr lang="pl-PL" sz="1800" b="0" strike="noStrike" spc="-1">
                <a:solidFill>
                  <a:srgbClr val="EEEEEE"/>
                </a:solidFill>
                <a:latin typeface="Arial"/>
                <a:ea typeface="Times New Roman"/>
              </a:rPr>
              <a:t>siostrzenica asp. Franciszka Borzycha Barbara Pajzderska z córką Elżbietą, prezes mroteckiego Koła TPPW im. ppor. Franciszka BORZYCHA mjr rez. Jarosław Odrobiński oraz uczniowie ZSP 1 im. Jana Pawła ll w Inowrocławiu: Marta Grobelska, Anita Książek oraz Kacper Woźnica- autorzy pracy konkursowej. </a:t>
            </a:r>
            <a:endParaRPr lang="pl-PL" sz="1800" b="0" strike="noStrike" spc="-1">
              <a:solidFill>
                <a:srgbClr val="EEEEEE"/>
              </a:solidFill>
              <a:latin typeface="Arial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395640" y="399960"/>
            <a:ext cx="8500680" cy="265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l-PL" sz="2400" b="0" strike="noStrike" spc="-1">
                <a:solidFill>
                  <a:srgbClr val="FFFFFF"/>
                </a:solidFill>
                <a:latin typeface="Arial"/>
              </a:rPr>
              <a:t> Dla nas młodych ludzi ważne jest kształtowanie świadomości narodowej i szerzenie wiedzy o takich ludziach jak Franciszek Borzych, pomimo, że był to zwyczajnym człowiekiem, który wpisał się w historie naszego kraju walcząc o jego niepodległość. Warto pamiętać i kultywować pamięć o takich ludziach jak nasz bohater, aby każdy Polak niezależnie od wieku znał historie swojego kraju.</a:t>
            </a:r>
            <a:endParaRPr lang="pl-PL" sz="2400" b="0" strike="noStrike" spc="-1">
              <a:latin typeface="Arial"/>
            </a:endParaRPr>
          </a:p>
        </p:txBody>
      </p:sp>
      <p:pic>
        <p:nvPicPr>
          <p:cNvPr id="126" name="Picture 2"/>
          <p:cNvPicPr/>
          <p:nvPr/>
        </p:nvPicPr>
        <p:blipFill>
          <a:blip r:embed="rId2" cstate="print"/>
          <a:stretch/>
        </p:blipFill>
        <p:spPr>
          <a:xfrm>
            <a:off x="857160" y="3286080"/>
            <a:ext cx="7429320" cy="3171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214200" y="214200"/>
            <a:ext cx="8712720" cy="1919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720" algn="just">
              <a:lnSpc>
                <a:spcPct val="100000"/>
              </a:lnSpc>
            </a:pPr>
            <a:r>
              <a:rPr lang="pl-PL" sz="2000" b="1" strike="noStrike" spc="-1">
                <a:solidFill>
                  <a:srgbClr val="FFFFFF"/>
                </a:solidFill>
                <a:latin typeface="arial"/>
              </a:rPr>
              <a:t>Asp. BORZYCH Franciszek (1890-1924)</a:t>
            </a:r>
            <a:r>
              <a:rPr lang="pl-PL" sz="2000" b="0" strike="noStrike" spc="-1">
                <a:solidFill>
                  <a:srgbClr val="FFFFFF"/>
                </a:solidFill>
                <a:latin typeface="arial"/>
              </a:rPr>
              <a:t> – Syn Andrzeja i Katarzyny z domu Dzieszki, zamieszkałych przy ul. Żabiej w Mroczy. Ur. W Mroczy w dniu 17.11.1890 r. Miał pięcioro rodzeństwa, siostry: Zofię (ur. 1880r.), Reginę (1885), Walerię (1888), Jadwigę (1893) i brata Alojzego) . Ukończył 7 klas szkoły powszechnej w Mroczy, a następnie wstąpił w szeregi miejscowej policji. </a:t>
            </a:r>
            <a:endParaRPr lang="pl-PL" sz="2000" b="0" strike="noStrike" spc="-1">
              <a:latin typeface="Arial"/>
            </a:endParaRPr>
          </a:p>
        </p:txBody>
      </p:sp>
      <p:pic>
        <p:nvPicPr>
          <p:cNvPr id="88" name="Obraz 3"/>
          <p:cNvPicPr/>
          <p:nvPr/>
        </p:nvPicPr>
        <p:blipFill>
          <a:blip r:embed="rId2" cstate="print"/>
          <a:stretch/>
        </p:blipFill>
        <p:spPr>
          <a:xfrm>
            <a:off x="5436000" y="2248200"/>
            <a:ext cx="3361680" cy="4267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285840" y="285840"/>
            <a:ext cx="8643600" cy="94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720" algn="ctr">
              <a:lnSpc>
                <a:spcPct val="100000"/>
              </a:lnSpc>
            </a:pPr>
            <a:r>
              <a:rPr lang="pl-PL" sz="2800" b="0" strike="noStrike" spc="-1">
                <a:solidFill>
                  <a:srgbClr val="FFFFFF"/>
                </a:solidFill>
                <a:latin typeface="Constantia"/>
              </a:rPr>
              <a:t>Losy Franciszka Borzycha przed i w czasie I Wojny Światowej</a:t>
            </a:r>
            <a:r>
              <a:rPr lang="pl-PL" sz="1800" b="0" strike="noStrike" spc="-1">
                <a:solidFill>
                  <a:srgbClr val="FFFFFF"/>
                </a:solidFill>
                <a:latin typeface="Constantia"/>
              </a:rPr>
              <a:t>.</a:t>
            </a:r>
            <a:endParaRPr lang="pl-PL" sz="1800" b="0" strike="noStrike" spc="-1">
              <a:latin typeface="Arial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394200" y="1188360"/>
            <a:ext cx="853380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l-PL" sz="1800" b="0" strike="noStrike" spc="-1">
                <a:solidFill>
                  <a:srgbClr val="FFFFFF"/>
                </a:solidFill>
                <a:latin typeface="arial"/>
              </a:rPr>
              <a:t>Po ukończeniu szkoły podjął pracę w policji. Z chwilą wybuchu I Wojny Światowej powołano go do armii niemieckiej, a po niezbędnym przeszkoleniu skierowano na front. Nieznane są jego frontowe dzieje. Wiadomo natomiast, że w armii cesarskiej dosłużył się stopnia unterfeldfebel (plutonowy).</a:t>
            </a:r>
            <a:endParaRPr lang="pl-PL" sz="1800" b="0" strike="noStrike" spc="-1">
              <a:latin typeface="Arial"/>
            </a:endParaRPr>
          </a:p>
        </p:txBody>
      </p:sp>
      <p:pic>
        <p:nvPicPr>
          <p:cNvPr id="91" name="Obraz 4"/>
          <p:cNvPicPr/>
          <p:nvPr/>
        </p:nvPicPr>
        <p:blipFill>
          <a:blip r:embed="rId2" cstate="print"/>
          <a:stretch/>
        </p:blipFill>
        <p:spPr>
          <a:xfrm>
            <a:off x="1368000" y="2376000"/>
            <a:ext cx="6766200" cy="4120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179640" y="332640"/>
            <a:ext cx="900684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720" algn="ctr">
              <a:lnSpc>
                <a:spcPct val="100000"/>
              </a:lnSpc>
            </a:pPr>
            <a:r>
              <a:rPr lang="pl-PL" sz="2400" b="0" strike="noStrike" spc="-1">
                <a:solidFill>
                  <a:srgbClr val="FFFFFF"/>
                </a:solidFill>
                <a:latin typeface="Constantia"/>
              </a:rPr>
              <a:t>Udział</a:t>
            </a:r>
            <a:r>
              <a:rPr lang="pl-PL" sz="2400" b="1" strike="noStrike" spc="-1">
                <a:solidFill>
                  <a:srgbClr val="FFFFFF"/>
                </a:solidFill>
                <a:latin typeface="Constantia"/>
              </a:rPr>
              <a:t> </a:t>
            </a:r>
            <a:r>
              <a:rPr lang="pl-PL" sz="2400" b="0" strike="noStrike" spc="-1">
                <a:solidFill>
                  <a:srgbClr val="FFFFFF"/>
                </a:solidFill>
                <a:latin typeface="Constantia"/>
              </a:rPr>
              <a:t>Franciszka Borzycha w Powstaniu Wielkopolskim</a:t>
            </a:r>
            <a:endParaRPr lang="pl-PL" sz="2400" b="0" strike="noStrike" spc="-1">
              <a:latin typeface="Arial"/>
            </a:endParaRPr>
          </a:p>
        </p:txBody>
      </p:sp>
      <p:sp>
        <p:nvSpPr>
          <p:cNvPr id="93" name="CustomShape 2"/>
          <p:cNvSpPr/>
          <p:nvPr/>
        </p:nvSpPr>
        <p:spPr>
          <a:xfrm>
            <a:off x="144000" y="1246680"/>
            <a:ext cx="885672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l-PL" sz="1800" b="0" strike="noStrike" spc="-1">
                <a:solidFill>
                  <a:srgbClr val="FFFFFF"/>
                </a:solidFill>
                <a:latin typeface="arial"/>
              </a:rPr>
              <a:t> </a:t>
            </a:r>
            <a:r>
              <a:rPr lang="pl-PL" sz="1800" b="0" strike="noStrike" spc="-1">
                <a:solidFill>
                  <a:srgbClr val="FFFFFF"/>
                </a:solidFill>
                <a:latin typeface="arial"/>
                <a:ea typeface="Microsoft YaHei"/>
              </a:rPr>
              <a:t>W dniach od 2 do 5 stycznia brał udział w działaniach powstańczych i o wyzwolenie miasta – Mroczy.  Za bohaterstwo w walce został awansowany do stopnia sierżanta. </a:t>
            </a:r>
            <a:endParaRPr lang="pl-PL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</p:txBody>
      </p:sp>
      <p:pic>
        <p:nvPicPr>
          <p:cNvPr id="94" name="Obraz 4"/>
          <p:cNvPicPr/>
          <p:nvPr/>
        </p:nvPicPr>
        <p:blipFill>
          <a:blip r:embed="rId2" cstate="print"/>
          <a:stretch/>
        </p:blipFill>
        <p:spPr>
          <a:xfrm>
            <a:off x="2232000" y="2376000"/>
            <a:ext cx="6283080" cy="3499200"/>
          </a:xfrm>
          <a:prstGeom prst="rect">
            <a:avLst/>
          </a:prstGeom>
          <a:ln>
            <a:noFill/>
          </a:ln>
        </p:spPr>
      </p:pic>
      <p:sp>
        <p:nvSpPr>
          <p:cNvPr id="95" name="CustomShape 3"/>
          <p:cNvSpPr/>
          <p:nvPr/>
        </p:nvSpPr>
        <p:spPr>
          <a:xfrm>
            <a:off x="285840" y="4286160"/>
            <a:ext cx="199980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1800" b="0" strike="noStrike" spc="-1">
                <a:solidFill>
                  <a:srgbClr val="FFFFFF"/>
                </a:solidFill>
                <a:latin typeface="Constantia"/>
              </a:rPr>
              <a:t>Reprodukcja zdjęcia Policji Państwowej w szyku zwartym</a:t>
            </a:r>
            <a:endParaRPr lang="pl-PL" sz="18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214200" y="357120"/>
            <a:ext cx="8748000" cy="173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l-PL" sz="1800" b="0" strike="noStrike" spc="-1">
                <a:solidFill>
                  <a:srgbClr val="FFFFFF"/>
                </a:solidFill>
                <a:latin typeface="arial"/>
                <a:ea typeface="Microsoft YaHei"/>
              </a:rPr>
              <a:t>Dnia 15.01.1919 r. stanął na czele jednej z kompanii wyrzyskich baonu kcyńskiego. W kolejnych dniach powstania powierzano mu różne zadania i funkcje na froncie północnym w okolicach Kcyni i Nakła. Bił się pod Szczepicami, Gromadnem, Ludwikowem, Kowalewem, Mieszkowem, Polichnem i Paterkiem. </a:t>
            </a:r>
            <a:r>
              <a:rPr lang="pl-PL" sz="1800" b="0" strike="noStrike" spc="-1">
                <a:solidFill>
                  <a:srgbClr val="FFFFFF"/>
                </a:solidFill>
                <a:latin typeface="arial"/>
              </a:rPr>
              <a:t> Po reorganizacji sił powstańczych najpierw otrzymał przydział do 9. Pułku Strzelców Wielkopolskich, (późniejszy 67. pp.).</a:t>
            </a:r>
            <a:endParaRPr lang="pl-PL" sz="1800" b="0" strike="noStrike" spc="-1">
              <a:latin typeface="Arial"/>
            </a:endParaRPr>
          </a:p>
        </p:txBody>
      </p:sp>
      <p:pic>
        <p:nvPicPr>
          <p:cNvPr id="97" name="Obraz 96"/>
          <p:cNvPicPr/>
          <p:nvPr/>
        </p:nvPicPr>
        <p:blipFill>
          <a:blip r:embed="rId2" cstate="print"/>
          <a:stretch/>
        </p:blipFill>
        <p:spPr>
          <a:xfrm>
            <a:off x="1797840" y="2472480"/>
            <a:ext cx="5906160" cy="4007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179640" y="188640"/>
            <a:ext cx="799236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480">
              <a:lnSpc>
                <a:spcPct val="100000"/>
              </a:lnSpc>
            </a:pPr>
            <a:r>
              <a:rPr lang="pl-PL" sz="2800" b="0" strike="noStrike" spc="-1">
                <a:solidFill>
                  <a:srgbClr val="FFFFFF"/>
                </a:solidFill>
                <a:latin typeface="Constantia"/>
              </a:rPr>
              <a:t>Losy Franciszka po powstaniu Wielkopolskim</a:t>
            </a:r>
            <a:endParaRPr lang="pl-PL" sz="2800" b="0" strike="noStrike" spc="-1">
              <a:latin typeface="Arial"/>
            </a:endParaRPr>
          </a:p>
        </p:txBody>
      </p:sp>
      <p:sp>
        <p:nvSpPr>
          <p:cNvPr id="99" name="CustomShape 2"/>
          <p:cNvSpPr/>
          <p:nvPr/>
        </p:nvSpPr>
        <p:spPr>
          <a:xfrm>
            <a:off x="251640" y="836640"/>
            <a:ext cx="8568720" cy="393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l-PL" sz="1800" b="0" strike="noStrike" spc="-1">
                <a:solidFill>
                  <a:srgbClr val="FFFFFF"/>
                </a:solidFill>
                <a:latin typeface="arial"/>
              </a:rPr>
              <a:t> Z końcem 1919 r. lub na początku 1920 r., jako doświadczony zawodowy policjant, skierowany został do pracy w poznańskiej Policji tzw. XI Okręgu. Jednocześnie awansowano go na stopień starszego przodownika Policji. W okresie najcięższych walk na froncie polsko - bolszewickim, późną wiosną i latem 1920 r., Borzych ponownie znalazł się w szeregach 67. pp. Za zasługi bojowe awansowano go do stopnia ppor. i odznaczono Krzyżem Walecznych. Przyznano mu </a:t>
            </a:r>
            <a:r>
              <a:rPr lang="pl-PL" sz="1800" b="0" u="sng" strike="noStrike" spc="-1">
                <a:solidFill>
                  <a:srgbClr val="FFFFFF"/>
                </a:solidFill>
                <a:uFillTx/>
                <a:latin typeface="arial"/>
              </a:rPr>
              <a:t>Krzyż Virtuti Militari V Klasy</a:t>
            </a:r>
            <a:r>
              <a:rPr lang="pl-PL" sz="1800" b="0" strike="noStrike" spc="-1">
                <a:solidFill>
                  <a:srgbClr val="FFFFFF"/>
                </a:solidFill>
                <a:latin typeface="arial"/>
              </a:rPr>
              <a:t>. Po demobilizacji ponownie podjął pracę w Poznaniu. 1 listopada 1922 r. został mianowany aspirantem Policji Państwowej. W 1923 r. dowodząc 3. kompanią około 200 wielkopolskich policjantów, znalazł się na niebezpiecznym pograniczu polsko – litewskim, na terenie powiatu włodzimierskiego gdzie często dochodziło do prowokacji, a nawet starć z litewskim wojskiem. Po jednej z takich potyczek – pod Podkarmieniem, podczas której w brawurowy sposób pokonał Litwinów, sam zostając lekko ranny. Polski Dowódca Odcinka płk Stefan Pasławski, w rozkazie dziennym wyróżnił Borzycha za męstwo.</a:t>
            </a:r>
            <a:endParaRPr lang="pl-PL" sz="18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251640" y="260640"/>
            <a:ext cx="597636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480">
              <a:lnSpc>
                <a:spcPct val="100000"/>
              </a:lnSpc>
            </a:pPr>
            <a:r>
              <a:rPr lang="pl-PL" sz="3200" b="0" strike="noStrike" spc="-1">
                <a:solidFill>
                  <a:srgbClr val="FFFFFF"/>
                </a:solidFill>
                <a:latin typeface="Constantia"/>
              </a:rPr>
              <a:t>Nagła śmierć asp. Borzycha </a:t>
            </a:r>
            <a:endParaRPr lang="pl-PL" sz="3200" b="0" strike="noStrike" spc="-1">
              <a:latin typeface="Arial"/>
            </a:endParaRPr>
          </a:p>
        </p:txBody>
      </p:sp>
      <p:sp>
        <p:nvSpPr>
          <p:cNvPr id="101" name="CustomShape 2"/>
          <p:cNvSpPr/>
          <p:nvPr/>
        </p:nvSpPr>
        <p:spPr>
          <a:xfrm>
            <a:off x="179640" y="980640"/>
            <a:ext cx="8784720" cy="338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l-PL" sz="1800" b="0" strike="noStrike" spc="-1">
                <a:solidFill>
                  <a:srgbClr val="FFFFFF"/>
                </a:solidFill>
                <a:latin typeface="arial"/>
              </a:rPr>
              <a:t>Jego służba na nowym stanowisku trwała krótko i zakończyła się tragicznie. 24 kwietnia 1924 r. został śmiertelnie postrzelony przez kryminalistę o nazwisku Domański w czasie zasadzki zorganizowanej w lesie nieopodal wsi Nowiny. Ciało pochowano ze wszelkimi honorami we Włodzimierzu Wołyńskim w dniu 27.04.1924 r. Na jego pogrzebie był obecny Antoni Borzych, jego brat, który także brał udział w powstaniu. Staraniem najbliższej rodziny, prochy bohaterskiego mroteckiego powstańca zostały ekshumowane i przewiezione w cynowej trumnie do Mroczy. Trumna najpierw spoczęła na katafalku w rodzinnym domu, gdzie odbyły się modły, a następnie w kościele pw. Św. Mikołaja w Mroczy. Po mszy szczątki przeniesiono w uroczystej procesji na miejscowy cmentarz i pochowano. W dniu 20.09.1932r. Komitet Krzyża i Medalu Niepodległości przyznał pośmiertnie  asp. Borzychowi Krzyż Niepodległości. </a:t>
            </a:r>
            <a:endParaRPr lang="pl-PL" sz="1800" b="0" strike="noStrike" spc="-1">
              <a:latin typeface="Arial"/>
            </a:endParaRPr>
          </a:p>
        </p:txBody>
      </p:sp>
      <p:pic>
        <p:nvPicPr>
          <p:cNvPr id="102" name="Obraz 2"/>
          <p:cNvPicPr/>
          <p:nvPr/>
        </p:nvPicPr>
        <p:blipFill>
          <a:blip r:embed="rId2" cstate="print"/>
          <a:stretch/>
        </p:blipFill>
        <p:spPr>
          <a:xfrm>
            <a:off x="5148000" y="4077000"/>
            <a:ext cx="3675960" cy="2606040"/>
          </a:xfrm>
          <a:prstGeom prst="rect">
            <a:avLst/>
          </a:prstGeom>
          <a:ln>
            <a:noFill/>
          </a:ln>
        </p:spPr>
      </p:pic>
      <p:sp>
        <p:nvSpPr>
          <p:cNvPr id="103" name="CustomShape 3"/>
          <p:cNvSpPr/>
          <p:nvPr/>
        </p:nvSpPr>
        <p:spPr>
          <a:xfrm>
            <a:off x="1928880" y="5143680"/>
            <a:ext cx="299988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1800" b="0" strike="noStrike" spc="-1">
                <a:solidFill>
                  <a:srgbClr val="FFFFFF"/>
                </a:solidFill>
                <a:latin typeface="Arial"/>
              </a:rPr>
              <a:t>Reprodukcja  zdjęcia  osoby zatrzymanej</a:t>
            </a:r>
            <a:endParaRPr lang="pl-PL" sz="18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467640" y="332640"/>
            <a:ext cx="8424720" cy="82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400" b="0" strike="noStrike" spc="-1">
                <a:solidFill>
                  <a:srgbClr val="FFFFFF"/>
                </a:solidFill>
                <a:latin typeface="Constantia"/>
              </a:rPr>
              <a:t>  Odznaczenia, które otrzymał Franciszek Borzych za zasługi dla  Państwa Polskiego</a:t>
            </a:r>
            <a:endParaRPr lang="pl-PL" sz="2400" b="0" strike="noStrike" spc="-1">
              <a:latin typeface="Arial"/>
            </a:endParaRPr>
          </a:p>
        </p:txBody>
      </p:sp>
      <p:sp>
        <p:nvSpPr>
          <p:cNvPr id="105" name="CustomShape 2"/>
          <p:cNvSpPr/>
          <p:nvPr/>
        </p:nvSpPr>
        <p:spPr>
          <a:xfrm>
            <a:off x="467640" y="1412640"/>
            <a:ext cx="56883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1800" b="0" strike="noStrike" spc="-1">
                <a:solidFill>
                  <a:srgbClr val="FFFFFF"/>
                </a:solidFill>
                <a:latin typeface="arial"/>
              </a:rPr>
              <a:t>- Krzyż Walecznych z 3 okuciami, (ok. 1920r.)</a:t>
            </a:r>
            <a:endParaRPr lang="pl-PL" sz="1800" b="0" strike="noStrike" spc="-1">
              <a:latin typeface="Arial"/>
            </a:endParaRPr>
          </a:p>
        </p:txBody>
      </p:sp>
      <p:sp>
        <p:nvSpPr>
          <p:cNvPr id="106" name="CustomShape 3"/>
          <p:cNvSpPr/>
          <p:nvPr/>
        </p:nvSpPr>
        <p:spPr>
          <a:xfrm>
            <a:off x="428760" y="2357280"/>
            <a:ext cx="669636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1800" b="0" strike="noStrike" spc="-1">
                <a:solidFill>
                  <a:srgbClr val="FFFFFF"/>
                </a:solidFill>
                <a:latin typeface="Constantia"/>
              </a:rPr>
              <a:t>  </a:t>
            </a: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0" strike="noStrike" spc="-1">
                <a:solidFill>
                  <a:srgbClr val="FFFFFF"/>
                </a:solidFill>
                <a:latin typeface="Constantia"/>
              </a:rPr>
              <a:t>-</a:t>
            </a:r>
            <a:r>
              <a:rPr lang="pl-PL" sz="1800" b="0" strike="noStrike" spc="-1">
                <a:solidFill>
                  <a:srgbClr val="FFFFFF"/>
                </a:solidFill>
                <a:latin typeface="arial"/>
              </a:rPr>
              <a:t>Krzyż Virtuti Militari V Klasy - przyznano mu w 1921r.</a:t>
            </a:r>
            <a:endParaRPr lang="pl-PL" sz="1800" b="0" strike="noStrike" spc="-1">
              <a:latin typeface="Arial"/>
            </a:endParaRPr>
          </a:p>
        </p:txBody>
      </p:sp>
      <p:sp>
        <p:nvSpPr>
          <p:cNvPr id="107" name="CustomShape 4"/>
          <p:cNvSpPr/>
          <p:nvPr/>
        </p:nvSpPr>
        <p:spPr>
          <a:xfrm>
            <a:off x="467640" y="3213000"/>
            <a:ext cx="8568720" cy="228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0" strike="noStrike" spc="-1">
                <a:solidFill>
                  <a:srgbClr val="FFFFFF"/>
                </a:solidFill>
                <a:latin typeface="Constantia"/>
              </a:rPr>
              <a:t>-Krzyż Niepodległości – przyznano na posiedzeniu </a:t>
            </a: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0" strike="noStrike" spc="-1">
                <a:solidFill>
                  <a:srgbClr val="FFFFFF"/>
                </a:solidFill>
                <a:latin typeface="Constantia"/>
              </a:rPr>
              <a:t>Komitetu w dniu 20.9.1932r.  </a:t>
            </a:r>
            <a:endParaRPr lang="pl-PL" sz="1800" b="0" strike="noStrike" spc="-1">
              <a:latin typeface="Arial"/>
            </a:endParaRPr>
          </a:p>
        </p:txBody>
      </p:sp>
      <p:pic>
        <p:nvPicPr>
          <p:cNvPr id="108" name="Picture 4"/>
          <p:cNvPicPr/>
          <p:nvPr/>
        </p:nvPicPr>
        <p:blipFill>
          <a:blip r:embed="rId2" cstate="print"/>
          <a:stretch/>
        </p:blipFill>
        <p:spPr>
          <a:xfrm>
            <a:off x="6286680" y="1000080"/>
            <a:ext cx="1285560" cy="2142720"/>
          </a:xfrm>
          <a:prstGeom prst="rect">
            <a:avLst/>
          </a:prstGeom>
          <a:ln>
            <a:noFill/>
          </a:ln>
        </p:spPr>
      </p:pic>
      <p:pic>
        <p:nvPicPr>
          <p:cNvPr id="109" name="Picture 6"/>
          <p:cNvPicPr/>
          <p:nvPr/>
        </p:nvPicPr>
        <p:blipFill>
          <a:blip r:embed="rId3" cstate="print"/>
          <a:stretch/>
        </p:blipFill>
        <p:spPr>
          <a:xfrm>
            <a:off x="6286680" y="3143160"/>
            <a:ext cx="1285560" cy="1711440"/>
          </a:xfrm>
          <a:prstGeom prst="rect">
            <a:avLst/>
          </a:prstGeom>
          <a:ln>
            <a:noFill/>
          </a:ln>
        </p:spPr>
      </p:pic>
      <p:pic>
        <p:nvPicPr>
          <p:cNvPr id="110" name="Picture 10"/>
          <p:cNvPicPr/>
          <p:nvPr/>
        </p:nvPicPr>
        <p:blipFill>
          <a:blip r:embed="rId4" cstate="print"/>
          <a:stretch/>
        </p:blipFill>
        <p:spPr>
          <a:xfrm>
            <a:off x="6286680" y="4786200"/>
            <a:ext cx="1285560" cy="1785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28440" y="548640"/>
            <a:ext cx="9143640" cy="447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7200" b="1" i="1" strike="noStrike" spc="-1">
                <a:solidFill>
                  <a:srgbClr val="FFFFFF"/>
                </a:solidFill>
                <a:latin typeface="Constantia"/>
              </a:rPr>
              <a:t>Miejsca pamięci i czczenia działalności Franciszka Borzycha</a:t>
            </a:r>
            <a:endParaRPr lang="pl-PL" sz="72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458</TotalTime>
  <Words>885</Words>
  <Application>Microsoft Office PowerPoint</Application>
  <PresentationFormat>Pokaz na ekranie (4:3)</PresentationFormat>
  <Paragraphs>40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17</vt:i4>
      </vt:variant>
    </vt:vector>
  </HeadingPairs>
  <TitlesOfParts>
    <vt:vector size="19" baseType="lpstr">
      <vt:lpstr>Office Theme</vt:lpstr>
      <vt:lpstr>Office Theme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Stanisław Wacław Dudek</dc:title>
  <dc:creator>user</dc:creator>
  <cp:lastModifiedBy>DomagVideo</cp:lastModifiedBy>
  <cp:revision>55</cp:revision>
  <dcterms:created xsi:type="dcterms:W3CDTF">2017-06-19T16:09:58Z</dcterms:created>
  <dcterms:modified xsi:type="dcterms:W3CDTF">2019-05-05T20:19:48Z</dcterms:modified>
  <dc:language>pl-PL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Pokaz na ekranie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17</vt:i4>
  </property>
</Properties>
</file>